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4"/>
  </p:notesMasterIdLst>
  <p:sldIdLst>
    <p:sldId id="2330" r:id="rId3"/>
    <p:sldId id="2287" r:id="rId4"/>
    <p:sldId id="2416" r:id="rId5"/>
    <p:sldId id="2325" r:id="rId6"/>
    <p:sldId id="2298" r:id="rId7"/>
    <p:sldId id="2361" r:id="rId8"/>
    <p:sldId id="2365" r:id="rId9"/>
    <p:sldId id="2366" r:id="rId10"/>
    <p:sldId id="2059" r:id="rId11"/>
    <p:sldId id="2233" r:id="rId12"/>
    <p:sldId id="2302" r:id="rId13"/>
    <p:sldId id="2339" r:id="rId14"/>
    <p:sldId id="2402" r:id="rId15"/>
    <p:sldId id="2362" r:id="rId16"/>
    <p:sldId id="2310" r:id="rId17"/>
    <p:sldId id="2391" r:id="rId18"/>
    <p:sldId id="2380" r:id="rId19"/>
    <p:sldId id="2381" r:id="rId20"/>
    <p:sldId id="2404" r:id="rId21"/>
    <p:sldId id="2417" r:id="rId22"/>
    <p:sldId id="2405" r:id="rId23"/>
    <p:sldId id="2406" r:id="rId24"/>
    <p:sldId id="1986" r:id="rId25"/>
    <p:sldId id="2163" r:id="rId26"/>
    <p:sldId id="2411" r:id="rId27"/>
    <p:sldId id="2412" r:id="rId28"/>
    <p:sldId id="2413" r:id="rId29"/>
    <p:sldId id="2414" r:id="rId30"/>
    <p:sldId id="2415" r:id="rId31"/>
    <p:sldId id="1948" r:id="rId32"/>
    <p:sldId id="1894" r:id="rId3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CF2D4"/>
    <a:srgbClr val="349BA6"/>
    <a:srgbClr val="1D6687"/>
    <a:srgbClr val="0078D2"/>
    <a:srgbClr val="3C8690"/>
    <a:srgbClr val="0083E6"/>
    <a:srgbClr val="FF4F4F"/>
    <a:srgbClr val="FF8B8B"/>
    <a:srgbClr val="FF2929"/>
    <a:srgbClr val="FBED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6" autoAdjust="0"/>
    <p:restoredTop sz="94182" autoAdjust="0"/>
  </p:normalViewPr>
  <p:slideViewPr>
    <p:cSldViewPr>
      <p:cViewPr varScale="1">
        <p:scale>
          <a:sx n="101" d="100"/>
          <a:sy n="101" d="100"/>
        </p:scale>
        <p:origin x="-471" y="-79"/>
      </p:cViewPr>
      <p:guideLst>
        <p:guide orient="horz" pos="2160"/>
        <p:guide pos="2880"/>
      </p:guideLst>
    </p:cSldViewPr>
  </p:slideViewPr>
  <p:outlineViewPr>
    <p:cViewPr>
      <p:scale>
        <a:sx n="33" d="100"/>
        <a:sy n="33" d="100"/>
      </p:scale>
      <p:origin x="0" y="-1517"/>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5/13/2024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 xmlns:p14="http://schemas.microsoft.com/office/powerpoint/2010/main"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 xmlns:p14="http://schemas.microsoft.com/office/powerpoint/2010/main" val="135624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99754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96834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2515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47308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50905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39055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4655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24863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401723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964829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63581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103305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2599419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75312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74376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4235947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27309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438979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448120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31</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 xmlns:p14="http://schemas.microsoft.com/office/powerpoint/2010/main" val="1475754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362258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92666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68098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189481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375492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 xmlns:p14="http://schemas.microsoft.com/office/powerpoint/2010/main"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 xmlns:p14="http://schemas.microsoft.com/office/powerpoint/2010/main" val="5028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5/13/2024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5/13/2024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5/13/2024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5/13/2024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5/13/2024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5/13/2024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5/13/2024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5/13/2024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4"/>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5/13/2024</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61929" cy="6858000"/>
          </a:xfrm>
          <a:prstGeom prst="rect">
            <a:avLst/>
          </a:prstGeom>
        </p:spPr>
      </p:pic>
      <p:sp>
        <p:nvSpPr>
          <p:cNvPr id="5" name="Rectangle 4"/>
          <p:cNvSpPr/>
          <p:nvPr/>
        </p:nvSpPr>
        <p:spPr>
          <a:xfrm>
            <a:off x="235323" y="6140559"/>
            <a:ext cx="8534400" cy="646331"/>
          </a:xfrm>
          <a:prstGeom prst="rect">
            <a:avLst/>
          </a:prstGeom>
        </p:spPr>
        <p:txBody>
          <a:bodyPr wrap="square">
            <a:spAutoFit/>
          </a:bodyPr>
          <a:lstStyle/>
          <a:p>
            <a:pPr algn="ctr"/>
            <a:r>
              <a:rPr lang="en-US" sz="3600"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15 May 2024</a:t>
            </a:r>
            <a:endParaRPr lang="en-US" sz="3600"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7" name="TextBox 6"/>
          <p:cNvSpPr txBox="1"/>
          <p:nvPr/>
        </p:nvSpPr>
        <p:spPr>
          <a:xfrm>
            <a:off x="838200" y="3429000"/>
            <a:ext cx="7620000" cy="707886"/>
          </a:xfrm>
          <a:prstGeom prst="rect">
            <a:avLst/>
          </a:prstGeom>
          <a:noFill/>
          <a:effectLst>
            <a:outerShdw blurRad="38100" dist="25400" dir="18900000" algn="bl" rotWithShape="0">
              <a:prstClr val="black"/>
            </a:outerShdw>
          </a:effectLst>
        </p:spPr>
        <p:txBody>
          <a:bodyPr wrap="square" rtlCol="0">
            <a:spAutoFit/>
          </a:bodyPr>
          <a:lstStyle/>
          <a:p>
            <a:pPr algn="ctr"/>
            <a:r>
              <a:rPr lang="en-US" sz="4000" b="1" dirty="0" smtClean="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rPr>
              <a:t>The Brutal Realities of Ministry</a:t>
            </a:r>
            <a:endParaRPr lang="en-US" sz="4000" b="1" dirty="0">
              <a:ln w="10160">
                <a:solidFill>
                  <a:schemeClr val="accent5"/>
                </a:solidFill>
                <a:prstDash val="solid"/>
              </a:ln>
              <a:solidFill>
                <a:schemeClr val="bg1"/>
              </a:solidFill>
              <a:effectLst>
                <a:outerShdw blurRad="38100" dist="38100" dir="2700000" algn="tl">
                  <a:srgbClr val="000000">
                    <a:alpha val="43137"/>
                  </a:srgbClr>
                </a:outerShdw>
              </a:effectLst>
              <a:latin typeface="Bernard MT Condensed" panose="02050806060905020404" pitchFamily="18" charset="0"/>
              <a:cs typeface="Calibri" panose="020F0502020204030204" pitchFamily="34" charset="0"/>
            </a:endParaRPr>
          </a:p>
        </p:txBody>
      </p:sp>
      <p:sp>
        <p:nvSpPr>
          <p:cNvPr id="2" name="TextBox 1"/>
          <p:cNvSpPr txBox="1"/>
          <p:nvPr/>
        </p:nvSpPr>
        <p:spPr>
          <a:xfrm>
            <a:off x="-6725" y="5638800"/>
            <a:ext cx="9161929" cy="391924"/>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3352800" y="5638800"/>
            <a:ext cx="2362200" cy="64633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Britannic Bold" panose="020B0903060703020204" pitchFamily="34" charset="0"/>
              </a:rPr>
              <a:t>Week 89</a:t>
            </a:r>
            <a:endParaRPr lang="en-US" sz="3600" dirty="0">
              <a:solidFill>
                <a:schemeClr val="bg1"/>
              </a:solidFill>
              <a:effectLst>
                <a:outerShdw blurRad="38100" dist="38100" dir="2700000" algn="tl">
                  <a:srgbClr val="000000">
                    <a:alpha val="43137"/>
                  </a:srgbClr>
                </a:outerShdw>
              </a:effectLst>
              <a:latin typeface="Britannic Bold" panose="020B0903060703020204" pitchFamily="34" charset="0"/>
            </a:endParaRPr>
          </a:p>
        </p:txBody>
      </p:sp>
      <p:sp>
        <p:nvSpPr>
          <p:cNvPr id="8" name="Rectangle 7"/>
          <p:cNvSpPr/>
          <p:nvPr/>
        </p:nvSpPr>
        <p:spPr>
          <a:xfrm>
            <a:off x="383241" y="762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The Self-Sacrificial Ministry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 xmlns:p14="http://schemas.microsoft.com/office/powerpoint/2010/main" val="263223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2999"/>
            <a:ext cx="8686799"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begins his example of self-sacrificial giving by addressing the Corinthians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brethren</a:t>
            </a:r>
            <a:r>
              <a:rPr lang="en-US" sz="2400" b="1" i="1" dirty="0" smtClean="0">
                <a:latin typeface="Cambria" pitchFamily="18" charset="0"/>
              </a:rPr>
              <a:t>,”</a:t>
            </a:r>
            <a:r>
              <a:rPr lang="en-US" sz="2400" b="1" dirty="0" smtClean="0">
                <a:latin typeface="Cambria" pitchFamily="18" charset="0"/>
              </a:rPr>
              <a:t> fellow Christians. </a:t>
            </a:r>
          </a:p>
          <a:p>
            <a:pPr>
              <a:spcAft>
                <a:spcPts val="1200"/>
              </a:spcAft>
              <a:tabLst>
                <a:tab pos="457200" algn="l"/>
              </a:tabLst>
            </a:pPr>
            <a:r>
              <a:rPr lang="en-US" sz="2400" b="1" dirty="0" smtClean="0">
                <a:latin typeface="Cambria" pitchFamily="18" charset="0"/>
              </a:rPr>
              <a:t>	</a:t>
            </a:r>
            <a:r>
              <a:rPr lang="en-US" sz="2400" b="1" dirty="0" smtClean="0">
                <a:latin typeface="Cambria" pitchFamily="18" charset="0"/>
              </a:rPr>
              <a:t>While </a:t>
            </a:r>
            <a:r>
              <a:rPr lang="en-US" sz="2400" b="1" dirty="0" smtClean="0">
                <a:latin typeface="Cambria" pitchFamily="18" charset="0"/>
              </a:rPr>
              <a:t>this may seem insignificant, in fact, the ministry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giving</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is a ministry of believers. </a:t>
            </a:r>
            <a:r>
              <a:rPr lang="en-US" sz="2400" b="1" dirty="0" smtClean="0">
                <a:latin typeface="Cambria" pitchFamily="18" charset="0"/>
              </a:rPr>
              <a:t> God </a:t>
            </a:r>
            <a:r>
              <a:rPr lang="en-US" sz="2400" b="1" dirty="0" smtClean="0">
                <a:latin typeface="Cambria" pitchFamily="18" charset="0"/>
              </a:rPr>
              <a:t>does not ask pagans to support His work; it is the responsibility of the family of God. </a:t>
            </a:r>
          </a:p>
          <a:p>
            <a:pPr>
              <a:spcAft>
                <a:spcPts val="1200"/>
              </a:spcAft>
              <a:tabLst>
                <a:tab pos="457200" algn="l"/>
              </a:tabLst>
            </a:pPr>
            <a:r>
              <a:rPr lang="en-US" sz="2400" b="1" dirty="0">
                <a:latin typeface="Cambria" pitchFamily="18" charset="0"/>
              </a:rPr>
              <a:t>	</a:t>
            </a:r>
            <a:r>
              <a:rPr lang="en-US" sz="2400" b="1" dirty="0" smtClean="0">
                <a:latin typeface="Cambria" pitchFamily="18" charset="0"/>
              </a:rPr>
              <a:t>Therefore, Paul initially reminds the </a:t>
            </a:r>
            <a:r>
              <a:rPr lang="en-US" sz="2400" b="1" dirty="0" smtClean="0">
                <a:solidFill>
                  <a:srgbClr val="FF0000"/>
                </a:solidFill>
                <a:effectLst>
                  <a:outerShdw blurRad="38100" dist="38100" dir="2700000" algn="tl">
                    <a:srgbClr val="000000">
                      <a:alpha val="43137"/>
                    </a:srgbClr>
                  </a:outerShdw>
                </a:effectLst>
                <a:latin typeface="Cambria" pitchFamily="18" charset="0"/>
              </a:rPr>
              <a:t>them</a:t>
            </a:r>
            <a:r>
              <a:rPr lang="en-US" sz="2400" b="1" dirty="0" smtClean="0">
                <a:latin typeface="Cambria" pitchFamily="18" charset="0"/>
              </a:rPr>
              <a:t> of their status 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brethren</a:t>
            </a:r>
            <a:r>
              <a:rPr lang="en-US" sz="2400" b="1" i="1" dirty="0" smtClean="0">
                <a:latin typeface="Cambria" pitchFamily="18" charset="0"/>
              </a:rPr>
              <a:t>”</a:t>
            </a:r>
            <a:r>
              <a:rPr lang="en-US" sz="2400" b="1" dirty="0" smtClean="0">
                <a:latin typeface="Cambria" pitchFamily="18" charset="0"/>
              </a:rPr>
              <a:t> who are to live as members of an extended family with bonds that extend beyond their local church.</a:t>
            </a:r>
          </a:p>
          <a:p>
            <a:pPr>
              <a:spcAft>
                <a:spcPts val="1200"/>
              </a:spcAft>
              <a:tabLst>
                <a:tab pos="457200" algn="l"/>
              </a:tabLst>
            </a:pPr>
            <a:r>
              <a:rPr lang="en-US" sz="2400" b="1" dirty="0">
                <a:latin typeface="Cambria" pitchFamily="18" charset="0"/>
              </a:rPr>
              <a:t>	</a:t>
            </a:r>
            <a:r>
              <a:rPr lang="en-US" sz="2400" b="1" dirty="0" smtClean="0">
                <a:latin typeface="Cambria" pitchFamily="18" charset="0"/>
              </a:rPr>
              <a:t>Then Paul draws attention away from their own affluent circumstances in Corinth to the financially destitute churches in Macedonia, likely the churches in Philippi, Thessalonica, and Berea (</a:t>
            </a:r>
            <a:r>
              <a:rPr lang="en-US" sz="2400" b="1" dirty="0" smtClean="0">
                <a:effectLst>
                  <a:outerShdw blurRad="38100" dist="38100" dir="2700000" algn="tl">
                    <a:srgbClr val="000000">
                      <a:alpha val="43137"/>
                    </a:srgbClr>
                  </a:outerShdw>
                </a:effectLst>
                <a:latin typeface="Cambria" pitchFamily="18" charset="0"/>
              </a:rPr>
              <a:t>Acts 16:11-17:13</a:t>
            </a:r>
            <a:r>
              <a:rPr lang="en-US" sz="2400" b="1" dirty="0" smtClean="0">
                <a:latin typeface="Cambria" pitchFamily="18" charset="0"/>
              </a:rPr>
              <a:t>).</a:t>
            </a:r>
          </a:p>
        </p:txBody>
      </p:sp>
    </p:spTree>
    <p:extLst>
      <p:ext uri="{BB962C8B-B14F-4D97-AF65-F5344CB8AC3E}">
        <p14:creationId xmlns="" xmlns:p14="http://schemas.microsoft.com/office/powerpoint/2010/main" val="7813962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68942"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68942" y="1219199"/>
            <a:ext cx="8646458" cy="535531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His purpose, was to show that even in the midst of their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deep poverty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those churches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overflowed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their generosity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8:1-2</a:t>
            </a:r>
            <a:r>
              <a:rPr lang="en-US" sz="2400" b="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dirty="0" smtClean="0">
                <a:latin typeface="Cambria" pitchFamily="18" charset="0"/>
              </a:rPr>
              <a:t>Naturally, we would assume that an outpouring of charitable giving would come from wealthy churches that could afford a generous philanthropic gesture. </a:t>
            </a:r>
            <a:endParaRPr lang="en-US" sz="2400" b="1" i="1" dirty="0" smtClean="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itchFamily="18" charset="0"/>
              </a:rPr>
              <a:t>However, here Paul uses a common Jewish argument, called in Hebrew a </a:t>
            </a:r>
            <a:r>
              <a:rPr lang="en-US" sz="2400" b="1" i="1" dirty="0" smtClean="0">
                <a:latin typeface="Cambria" pitchFamily="18" charset="0"/>
              </a:rPr>
              <a:t>“</a:t>
            </a:r>
            <a:r>
              <a:rPr lang="en-US" sz="2400" b="1" i="1" dirty="0" err="1" smtClean="0">
                <a:effectLst>
                  <a:outerShdw blurRad="38100" dist="38100" dir="2700000" algn="tl">
                    <a:srgbClr val="000000">
                      <a:alpha val="43137"/>
                    </a:srgbClr>
                  </a:outerShdw>
                </a:effectLst>
                <a:latin typeface="Cambria" pitchFamily="18" charset="0"/>
              </a:rPr>
              <a:t>qal</a:t>
            </a:r>
            <a:r>
              <a:rPr lang="en-US" sz="2400" b="1" i="1" dirty="0" smtClean="0">
                <a:effectLst>
                  <a:outerShdw blurRad="38100" dist="38100" dir="2700000" algn="tl">
                    <a:srgbClr val="000000">
                      <a:alpha val="43137"/>
                    </a:srgbClr>
                  </a:outerShdw>
                </a:effectLst>
                <a:latin typeface="Cambria" pitchFamily="18" charset="0"/>
              </a:rPr>
              <a:t> </a:t>
            </a:r>
            <a:r>
              <a:rPr lang="en-US" sz="2400" b="1" i="1" dirty="0" err="1" smtClean="0">
                <a:effectLst>
                  <a:outerShdw blurRad="38100" dist="38100" dir="2700000" algn="tl">
                    <a:srgbClr val="000000">
                      <a:alpha val="43137"/>
                    </a:srgbClr>
                  </a:outerShdw>
                </a:effectLst>
                <a:latin typeface="Cambria" pitchFamily="18" charset="0"/>
              </a:rPr>
              <a:t>wahomer</a:t>
            </a:r>
            <a:r>
              <a:rPr lang="en-US" sz="2400" b="1" i="1" dirty="0" smtClean="0">
                <a:latin typeface="Cambria" pitchFamily="18" charset="0"/>
              </a:rPr>
              <a:t>.”</a:t>
            </a:r>
            <a:r>
              <a:rPr lang="en-US" sz="2400" b="1" dirty="0" smtClean="0">
                <a:latin typeface="Cambria" pitchFamily="18" charset="0"/>
              </a:rPr>
              <a:t> </a:t>
            </a:r>
            <a:r>
              <a:rPr lang="en-US" sz="2400" b="1" dirty="0" smtClean="0">
                <a:latin typeface="Cambria" pitchFamily="18" charset="0"/>
              </a:rPr>
              <a:t> We </a:t>
            </a:r>
            <a:r>
              <a:rPr lang="en-US" sz="2400" b="1" dirty="0" smtClean="0">
                <a:latin typeface="Cambria" pitchFamily="18" charset="0"/>
              </a:rPr>
              <a:t>call it </a:t>
            </a:r>
            <a:r>
              <a:rPr lang="en-US" sz="2400" b="1" i="1" dirty="0" smtClean="0">
                <a:effectLst>
                  <a:outerShdw blurRad="38100" dist="38100" dir="2700000" algn="tl">
                    <a:srgbClr val="000000">
                      <a:alpha val="43137"/>
                    </a:srgbClr>
                  </a:outerShdw>
                </a:effectLst>
                <a:latin typeface="Cambria" pitchFamily="18" charset="0"/>
              </a:rPr>
              <a:t>“from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lesser to the greater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argument.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Paul’s point is, if the poor churches of Macedonian can give above and beyond their means to fulfill their financial commitment, how much more should the affluent church in Corinth be able to fulfill theirs. </a:t>
            </a:r>
          </a:p>
        </p:txBody>
      </p:sp>
    </p:spTree>
    <p:extLst>
      <p:ext uri="{BB962C8B-B14F-4D97-AF65-F5344CB8AC3E}">
        <p14:creationId xmlns="" xmlns:p14="http://schemas.microsoft.com/office/powerpoint/2010/main" val="39311300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1"/>
            <a:ext cx="8649820" cy="4616648"/>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We are not given details of the Macedonians financial plight, but historical records confirm that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poverty in general was a way of life in Macedonia</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In addition to this general economic malaise, the Macedonian Christians had recently been subjected to considerable persecution which had test their faith.</a:t>
            </a:r>
          </a:p>
          <a:p>
            <a:pPr indent="457200">
              <a:spcAft>
                <a:spcPts val="1200"/>
              </a:spcAft>
            </a:pPr>
            <a:r>
              <a:rPr lang="en-US" sz="2400" b="1" dirty="0" smtClean="0">
                <a:latin typeface="Cambria" panose="02040503050406030204" pitchFamily="18" charset="0"/>
                <a:ea typeface="Cambria" panose="02040503050406030204" pitchFamily="18" charset="0"/>
              </a:rPr>
              <a:t>Nevertheless,  in the midst of their own poverty and affliction, they gave their financial contributions with 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abundance of joy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8:2</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Now, Paul adds another dimension to their giving.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gave voluntarily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their own accord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8:3</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10221648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8857" y="11691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7" y="1143000"/>
            <a:ext cx="864982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The Greek word for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accord,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authaíretos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only used here and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8:17</a:t>
            </a:r>
            <a:r>
              <a:rPr lang="en-US" sz="2400" b="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It </a:t>
            </a:r>
            <a:r>
              <a:rPr lang="en-US" sz="2400" b="1" dirty="0" smtClean="0">
                <a:latin typeface="Cambria" panose="02040503050406030204" pitchFamily="18" charset="0"/>
                <a:ea typeface="Cambria" panose="02040503050406030204" pitchFamily="18" charset="0"/>
              </a:rPr>
              <a:t>comes from two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self</a:t>
            </a:r>
            <a:r>
              <a:rPr lang="en-US" sz="2400" b="1" i="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choice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it refers to a purely voluntary, </a:t>
            </a:r>
            <a:r>
              <a:rPr lang="en-US" sz="2400" b="1" dirty="0" smtClean="0">
                <a:latin typeface="Cambria" panose="02040503050406030204" pitchFamily="18" charset="0"/>
                <a:ea typeface="Cambria" panose="02040503050406030204" pitchFamily="18" charset="0"/>
              </a:rPr>
              <a:t>free-will </a:t>
            </a:r>
            <a:r>
              <a:rPr lang="en-US" sz="2400" b="1" dirty="0" smtClean="0">
                <a:latin typeface="Cambria" panose="02040503050406030204" pitchFamily="18" charset="0"/>
                <a:ea typeface="Cambria" panose="02040503050406030204" pitchFamily="18" charset="0"/>
              </a:rPr>
              <a:t>decision to commit to a particular course of action.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 . . .</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Macedonians gave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spontaneously</a:t>
            </a:r>
            <a:r>
              <a:rPr lang="en-US" sz="2400" b="1" dirty="0" smtClean="0">
                <a:latin typeface="Cambria" panose="02040503050406030204" pitchFamily="18" charset="0"/>
                <a:ea typeface="Cambria" panose="02040503050406030204" pitchFamily="18" charset="0"/>
              </a:rPr>
              <a:t>, with no prompting or pressure. </a:t>
            </a:r>
            <a:r>
              <a:rPr lang="en-US" sz="2400" b="1" dirty="0" smtClean="0">
                <a:latin typeface="Cambria" panose="02040503050406030204" pitchFamily="18" charset="0"/>
                <a:ea typeface="Cambria" panose="02040503050406030204" pitchFamily="18" charset="0"/>
              </a:rPr>
              <a:t> No </a:t>
            </a:r>
            <a:r>
              <a:rPr lang="en-US" sz="2400" b="1" dirty="0" smtClean="0">
                <a:latin typeface="Cambria" panose="02040503050406030204" pitchFamily="18" charset="0"/>
                <a:ea typeface="Cambria" panose="02040503050406030204" pitchFamily="18" charset="0"/>
              </a:rPr>
              <a:t>compulsion. </a:t>
            </a:r>
            <a:r>
              <a:rPr lang="en-US" sz="2400" b="1" dirty="0" smtClean="0">
                <a:latin typeface="Cambria" panose="02040503050406030204" pitchFamily="18" charset="0"/>
                <a:ea typeface="Cambria" panose="02040503050406030204" pitchFamily="18" charset="0"/>
              </a:rPr>
              <a:t> No </a:t>
            </a:r>
            <a:r>
              <a:rPr lang="en-US" sz="2400" b="1" dirty="0" smtClean="0">
                <a:latin typeface="Cambria" panose="02040503050406030204" pitchFamily="18" charset="0"/>
                <a:ea typeface="Cambria" panose="02040503050406030204" pitchFamily="18" charset="0"/>
              </a:rPr>
              <a:t>guilt trips. </a:t>
            </a:r>
            <a:r>
              <a:rPr lang="en-US" sz="2400" b="1" dirty="0" smtClean="0">
                <a:latin typeface="Cambria" panose="02040503050406030204" pitchFamily="18" charset="0"/>
                <a:ea typeface="Cambria" panose="02040503050406030204" pitchFamily="18" charset="0"/>
              </a:rPr>
              <a:t> Paul </a:t>
            </a:r>
            <a:r>
              <a:rPr lang="en-US" sz="2400" b="1" dirty="0" smtClean="0">
                <a:latin typeface="Cambria" panose="02040503050406030204" pitchFamily="18" charset="0"/>
                <a:ea typeface="Cambria" panose="02040503050406030204" pitchFamily="18" charset="0"/>
              </a:rPr>
              <a:t>say, they even </a:t>
            </a:r>
            <a:r>
              <a:rPr lang="en-US" sz="2400" b="1" dirty="0" smtClean="0">
                <a:latin typeface="Cambria" panose="02040503050406030204" pitchFamily="18" charset="0"/>
                <a:ea typeface="Cambria" panose="02040503050406030204" pitchFamily="18" charset="0"/>
              </a:rPr>
              <a:t>pleaded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begging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and Titus to take their money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8:4</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What prompted this kind of enthusiasm to meet the needs of people they had never met, when it likely meant self-sacrifice?</a:t>
            </a:r>
          </a:p>
          <a:p>
            <a:pPr indent="457200">
              <a:spcAft>
                <a:spcPts val="1200"/>
              </a:spcAft>
            </a:pPr>
            <a:r>
              <a:rPr lang="en-US" sz="2400" b="1" dirty="0" smtClean="0">
                <a:latin typeface="Cambria" panose="02040503050406030204" pitchFamily="18" charset="0"/>
                <a:ea typeface="Cambria" panose="02040503050406030204" pitchFamily="18" charset="0"/>
              </a:rPr>
              <a:t>Simple: They saw this as a ministry opportunity,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favor of participation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8:4</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377968621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7630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2560" y="1143000"/>
            <a:ext cx="8612840" cy="5088573"/>
          </a:xfrm>
          <a:prstGeom prst="rect">
            <a:avLst/>
          </a:prstGeom>
          <a:noFill/>
          <a:effectLst/>
        </p:spPr>
        <p:txBody>
          <a:bodyPr wrap="square" rtlCol="0">
            <a:spAutoFit/>
          </a:bodyPr>
          <a:lstStyle/>
          <a:p>
            <a:pPr indent="457200">
              <a:spcAft>
                <a:spcPts val="1100"/>
              </a:spcAft>
            </a:pPr>
            <a:r>
              <a:rPr lang="en-US" sz="2400" b="1" dirty="0" smtClean="0">
                <a:latin typeface="Cambria" panose="02040503050406030204" pitchFamily="18" charset="0"/>
                <a:ea typeface="Cambria" panose="02040503050406030204" pitchFamily="18" charset="0"/>
              </a:rPr>
              <a:t>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favor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Greek actually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a:t>
            </a:r>
            <a:r>
              <a:rPr lang="en-US" sz="2400" b="1" i="1" dirty="0" smtClean="0">
                <a:latin typeface="Cambria" panose="02040503050406030204" pitchFamily="18" charset="0"/>
                <a:ea typeface="Cambria" panose="02040503050406030204" pitchFamily="18" charset="0"/>
              </a:rPr>
              <a:t>.”</a:t>
            </a:r>
          </a:p>
          <a:p>
            <a:pPr indent="457200">
              <a:spcAft>
                <a:spcPts val="1100"/>
              </a:spcAft>
            </a:pPr>
            <a:r>
              <a:rPr lang="en-US" sz="2400" b="1" dirty="0" smtClean="0">
                <a:latin typeface="Cambria" panose="02040503050406030204" pitchFamily="18" charset="0"/>
                <a:ea typeface="Cambria" panose="02040503050406030204" pitchFamily="18" charset="0"/>
              </a:rPr>
              <a:t>So, the Macedonians didn’t see helping needy believers as a </a:t>
            </a:r>
            <a:r>
              <a:rPr lang="en-US" sz="2400" b="1" dirty="0" smtClean="0">
                <a:latin typeface="Cambria" panose="02040503050406030204" pitchFamily="18" charset="0"/>
                <a:ea typeface="Cambria" panose="02040503050406030204" pitchFamily="18" charset="0"/>
              </a:rPr>
              <a:t>hardship, </a:t>
            </a:r>
            <a:r>
              <a:rPr lang="en-US" sz="2400" b="1" dirty="0" smtClean="0">
                <a:latin typeface="Cambria" panose="02040503050406030204" pitchFamily="18" charset="0"/>
                <a:ea typeface="Cambria" panose="02040503050406030204" pitchFamily="18" charset="0"/>
              </a:rPr>
              <a:t>but as a grace-based privilege.  </a:t>
            </a:r>
          </a:p>
          <a:p>
            <a:pPr indent="457200">
              <a:spcAft>
                <a:spcPts val="1100"/>
              </a:spcAft>
            </a:pPr>
            <a:r>
              <a:rPr lang="en-US" sz="2400" b="1" dirty="0" smtClean="0">
                <a:latin typeface="Cambria" panose="02040503050406030204" pitchFamily="18" charset="0"/>
                <a:ea typeface="Cambria" panose="02040503050406030204" pitchFamily="18" charset="0"/>
              </a:rPr>
              <a:t>Because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they</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had received the unmerited grace of God, this attitude of grace overflowed toward others, manifesting in a commitment to give graciously even when it hurt. </a:t>
            </a:r>
            <a:endParaRPr lang="en-US" sz="2400" b="1" dirty="0">
              <a:latin typeface="Cambria" panose="02040503050406030204" pitchFamily="18" charset="0"/>
              <a:ea typeface="Cambria" panose="02040503050406030204" pitchFamily="18" charset="0"/>
            </a:endParaRPr>
          </a:p>
          <a:p>
            <a:pPr indent="457200">
              <a:spcAft>
                <a:spcPts val="1100"/>
              </a:spcAft>
            </a:pPr>
            <a:r>
              <a:rPr lang="en-US" sz="2400" b="1" dirty="0" smtClean="0">
                <a:latin typeface="Cambria" panose="02040503050406030204" pitchFamily="18" charset="0"/>
                <a:ea typeface="Cambria" panose="02040503050406030204" pitchFamily="18" charset="0"/>
              </a:rPr>
              <a:t>Because they had first given themselves to the Lord, the decision to give sacrificially to the support of the suffering believers in Jerusalem came easily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8:5</a:t>
            </a:r>
            <a:r>
              <a:rPr lang="en-US" sz="2400" b="1" dirty="0" smtClean="0">
                <a:latin typeface="Cambria" panose="02040503050406030204" pitchFamily="18" charset="0"/>
                <a:ea typeface="Cambria" panose="02040503050406030204" pitchFamily="18" charset="0"/>
              </a:rPr>
              <a:t>). </a:t>
            </a:r>
          </a:p>
          <a:p>
            <a:pPr indent="457200">
              <a:spcAft>
                <a:spcPts val="1100"/>
              </a:spcAft>
            </a:pPr>
            <a:r>
              <a:rPr lang="en-US" sz="2400" b="1" dirty="0" smtClean="0">
                <a:latin typeface="Cambria" panose="02040503050406030204" pitchFamily="18" charset="0"/>
                <a:ea typeface="Cambria" panose="02040503050406030204" pitchFamily="18" charset="0"/>
              </a:rPr>
              <a:t>When we give ourselves without reluctance or reservation to the Lord, then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a:t>
            </a:r>
            <a:r>
              <a:rPr lang="en-US" sz="2400" b="1" dirty="0" smtClean="0">
                <a:latin typeface="Cambria" panose="02040503050406030204" pitchFamily="18" charset="0"/>
                <a:ea typeface="Cambria" panose="02040503050406030204" pitchFamily="18" charset="0"/>
              </a:rPr>
              <a:t> giving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a:t>
            </a:r>
            <a:r>
              <a:rPr lang="en-US" sz="2400" b="1" dirty="0" smtClean="0">
                <a:latin typeface="Cambria" panose="02040503050406030204" pitchFamily="18" charset="0"/>
                <a:ea typeface="Cambria" panose="02040503050406030204" pitchFamily="18" charset="0"/>
              </a:rPr>
              <a:t> our </a:t>
            </a:r>
            <a:r>
              <a:rPr lang="en-US" sz="2400" b="1" dirty="0" smtClean="0">
                <a:latin typeface="Cambria" panose="02040503050406030204" pitchFamily="18" charset="0"/>
                <a:ea typeface="Cambria" panose="02040503050406030204" pitchFamily="18" charset="0"/>
              </a:rPr>
              <a:t>time, talents, or treasures comes naturally. </a:t>
            </a:r>
          </a:p>
        </p:txBody>
      </p:sp>
    </p:spTree>
    <p:extLst>
      <p:ext uri="{BB962C8B-B14F-4D97-AF65-F5344CB8AC3E}">
        <p14:creationId xmlns="" xmlns:p14="http://schemas.microsoft.com/office/powerpoint/2010/main" val="36362210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5056" y="1143000"/>
            <a:ext cx="8626288" cy="261610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do not have to be convinced, </a:t>
            </a:r>
            <a:r>
              <a:rPr lang="en-US" sz="2400" b="1" dirty="0" smtClean="0">
                <a:latin typeface="Cambria" pitchFamily="18" charset="0"/>
              </a:rPr>
              <a:t>manipulated, </a:t>
            </a:r>
            <a:r>
              <a:rPr lang="en-US" sz="2400" b="1" dirty="0" smtClean="0">
                <a:latin typeface="Cambria" pitchFamily="18" charset="0"/>
              </a:rPr>
              <a:t>or coerced. We give </a:t>
            </a:r>
            <a:r>
              <a:rPr lang="en-US" sz="2400" b="1" dirty="0" smtClean="0">
                <a:latin typeface="Cambria" pitchFamily="18" charset="0"/>
              </a:rPr>
              <a:t>freely </a:t>
            </a:r>
            <a:r>
              <a:rPr lang="en-US" sz="2400" b="1" dirty="0" smtClean="0">
                <a:latin typeface="Cambria" pitchFamily="18" charset="0"/>
              </a:rPr>
              <a:t>with an open heart and an open hand. </a:t>
            </a:r>
          </a:p>
          <a:p>
            <a:pPr indent="457200">
              <a:spcAft>
                <a:spcPts val="1200"/>
              </a:spcAft>
            </a:pPr>
            <a:r>
              <a:rPr lang="en-US" sz="2400" b="1" dirty="0" smtClean="0">
                <a:latin typeface="Cambria" panose="02040503050406030204" pitchFamily="18" charset="0"/>
                <a:ea typeface="Cambria" panose="02040503050406030204" pitchFamily="18" charset="0"/>
              </a:rPr>
              <a:t>On the other hand, when we find ourselves tightfisted  and unwilling to give freely, the problem runs deeper than the balance in our checking account or our cash flow. </a:t>
            </a:r>
          </a:p>
          <a:p>
            <a:pPr indent="457200">
              <a:spcAft>
                <a:spcPts val="1200"/>
              </a:spcAft>
            </a:pPr>
            <a:r>
              <a:rPr lang="en-US" sz="2400" b="1" dirty="0" smtClean="0">
                <a:latin typeface="Cambria" panose="02040503050406030204" pitchFamily="18" charset="0"/>
                <a:ea typeface="Cambria" panose="02040503050406030204" pitchFamily="18" charset="0"/>
              </a:rPr>
              <a:t>The problem of selfishness is not </a:t>
            </a:r>
            <a:r>
              <a:rPr lang="en-US" sz="2400" b="1" dirty="0" smtClean="0">
                <a:latin typeface="Cambria" panose="02040503050406030204" pitchFamily="18" charset="0"/>
                <a:ea typeface="Cambria" panose="02040503050406030204" pitchFamily="18" charset="0"/>
              </a:rPr>
              <a:t>financial, </a:t>
            </a:r>
            <a:r>
              <a:rPr lang="en-US" sz="2400" b="1" dirty="0" smtClean="0">
                <a:latin typeface="Cambria" panose="02040503050406030204" pitchFamily="18" charset="0"/>
                <a:ea typeface="Cambria" panose="02040503050406030204" pitchFamily="18" charset="0"/>
              </a:rPr>
              <a:t>but spiritual</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4344519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04801" y="1219200"/>
            <a:ext cx="8534400" cy="3200876"/>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So</a:t>
            </a:r>
            <a:r>
              <a:rPr lang="en-US" sz="2800" i="1" dirty="0">
                <a:latin typeface="Georgia" panose="02040502050405020303" pitchFamily="18" charset="0"/>
              </a:rPr>
              <a:t> we urged Titus, that as he had begun, so he would also complete this grace in you as well</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But </a:t>
            </a:r>
            <a:r>
              <a:rPr lang="en-US" sz="2800" i="1" dirty="0">
                <a:latin typeface="Georgia" panose="02040502050405020303" pitchFamily="18" charset="0"/>
              </a:rPr>
              <a:t>as you abound in everything—in faith, in speech, in knowledge, in all diligence, and in your love for us—see that you abound in this grace also.  </a:t>
            </a:r>
            <a:r>
              <a:rPr lang="en-US" sz="2800" b="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I </a:t>
            </a:r>
            <a:r>
              <a:rPr lang="en-US" sz="2800" i="1" dirty="0">
                <a:latin typeface="Georgia" panose="02040502050405020303" pitchFamily="18" charset="0"/>
              </a:rPr>
              <a:t>speak not by commandment, but I am testing the sincerity of your love by the diligence of others. </a:t>
            </a: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8:6-8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2813668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8:6-8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771965"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in light of the startling example of the Macedonians churches generosity, Paul turns to the Corinthians. </a:t>
            </a:r>
            <a:r>
              <a:rPr lang="en-US" sz="2400" b="1" dirty="0" smtClean="0">
                <a:latin typeface="Cambria" pitchFamily="18" charset="0"/>
              </a:rPr>
              <a:t> Unlike </a:t>
            </a:r>
            <a:r>
              <a:rPr lang="en-US" sz="2400" b="1" dirty="0" smtClean="0">
                <a:latin typeface="Cambria" pitchFamily="18" charset="0"/>
              </a:rPr>
              <a:t>the Macedonians, who were being crushed under the weight of persecution and economic distress, </a:t>
            </a:r>
            <a:r>
              <a:rPr lang="en-US" sz="2400" b="1" dirty="0" smtClean="0">
                <a:latin typeface="Cambria" pitchFamily="18" charset="0"/>
              </a:rPr>
              <a:t>the </a:t>
            </a:r>
            <a:r>
              <a:rPr lang="en-US" sz="2400" b="1" dirty="0" smtClean="0">
                <a:latin typeface="Cambria" pitchFamily="18" charset="0"/>
              </a:rPr>
              <a:t>Corinthians flourished in financial freedom.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They had the ability to complete the work they had started earlier.  The question at hand was not ability, but willingness. </a:t>
            </a:r>
            <a:r>
              <a:rPr lang="en-US" sz="2400" b="1" dirty="0" smtClean="0">
                <a:latin typeface="Cambria" panose="02040503050406030204" pitchFamily="18" charset="0"/>
                <a:ea typeface="Cambria" panose="02040503050406030204" pitchFamily="18" charset="0"/>
              </a:rPr>
              <a:t> Would </a:t>
            </a:r>
            <a:r>
              <a:rPr lang="en-US" sz="2400" b="1" dirty="0" smtClean="0">
                <a:latin typeface="Cambria" panose="02040503050406030204" pitchFamily="18" charset="0"/>
                <a:ea typeface="Cambria" panose="02040503050406030204" pitchFamily="18" charset="0"/>
              </a:rPr>
              <a:t>they, like the Macedonians, fulfill the promise they had made and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complete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this gracious work  as well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8:6</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Because the Corinthian had made a pledge to participate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16:1-2</a:t>
            </a:r>
            <a:r>
              <a:rPr lang="en-US" sz="2400" b="1" dirty="0" smtClean="0">
                <a:latin typeface="Cambria" panose="02040503050406030204" pitchFamily="18" charset="0"/>
                <a:ea typeface="Cambria" panose="02040503050406030204" pitchFamily="18" charset="0"/>
              </a:rPr>
              <a:t>), Paul felt the freedom to hold them to it. </a:t>
            </a:r>
            <a:r>
              <a:rPr lang="en-US" sz="2400" b="1" dirty="0" smtClean="0">
                <a:latin typeface="Cambria" panose="02040503050406030204" pitchFamily="18" charset="0"/>
                <a:ea typeface="Cambria" panose="02040503050406030204" pitchFamily="18" charset="0"/>
              </a:rPr>
              <a:t> To </a:t>
            </a:r>
            <a:r>
              <a:rPr lang="en-US" sz="2400" b="1" dirty="0" smtClean="0">
                <a:latin typeface="Cambria" panose="02040503050406030204" pitchFamily="18" charset="0"/>
                <a:ea typeface="Cambria" panose="02040503050406030204" pitchFamily="18" charset="0"/>
              </a:rPr>
              <a:t>hold them responsible, he reminds them of their abundance </a:t>
            </a:r>
            <a:r>
              <a:rPr lang="en-US" sz="2400" b="1" i="1" dirty="0" smtClean="0">
                <a:latin typeface="Cambria" panose="02040503050406030204" pitchFamily="18" charset="0"/>
                <a:ea typeface="Cambria" panose="02040503050406030204" pitchFamily="18" charset="0"/>
              </a:rPr>
              <a:t>(in contrast to the Macedonian poverty)</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1995447252"/>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8:6-8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2911" y="1066800"/>
            <a:ext cx="8702489"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fact, the Corinthians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abound in everything</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not just financial prosperity, but in </a:t>
            </a:r>
            <a:r>
              <a:rPr lang="en-US" sz="2400" b="1" i="1" dirty="0" smtClean="0">
                <a:latin typeface="Cambria" panose="02040503050406030204" pitchFamily="18" charset="0"/>
                <a:ea typeface="Cambria" panose="02040503050406030204" pitchFamily="18" charset="0"/>
              </a:rPr>
              <a:t>faith, speech, knowledge, sincerity and</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(8:7</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had it all!</a:t>
            </a:r>
          </a:p>
          <a:p>
            <a:pPr indent="457200">
              <a:spcAft>
                <a:spcPts val="1200"/>
              </a:spcAft>
            </a:pPr>
            <a:r>
              <a:rPr lang="en-US" sz="2400" b="1" dirty="0" smtClean="0">
                <a:latin typeface="Cambria" panose="02040503050406030204" pitchFamily="18" charset="0"/>
                <a:ea typeface="Cambria" panose="02040503050406030204" pitchFamily="18" charset="0"/>
              </a:rPr>
              <a:t>In his previous letter, Paul noted that they were </a:t>
            </a:r>
            <a:r>
              <a:rPr lang="en-US" sz="2400" b="1" i="1" dirty="0" smtClean="0">
                <a:latin typeface="Cambria" panose="02040503050406030204" pitchFamily="18" charset="0"/>
                <a:ea typeface="Cambria" panose="02040503050406030204" pitchFamily="18" charset="0"/>
              </a:rPr>
              <a:t>“not lacking in any gift”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1:7</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Corinth </a:t>
            </a:r>
            <a:r>
              <a:rPr lang="en-US" sz="2400" b="1" dirty="0" smtClean="0">
                <a:latin typeface="Cambria" panose="02040503050406030204" pitchFamily="18" charset="0"/>
                <a:ea typeface="Cambria" panose="02040503050406030204" pitchFamily="18" charset="0"/>
              </a:rPr>
              <a:t>had both the means and the spiritual motivation to accomplish the task before them. </a:t>
            </a:r>
          </a:p>
          <a:p>
            <a:pPr indent="457200">
              <a:spcAft>
                <a:spcPts val="1200"/>
              </a:spcAft>
            </a:pPr>
            <a:r>
              <a:rPr lang="en-US" sz="2400" b="1" dirty="0" smtClean="0">
                <a:latin typeface="Cambria" panose="02040503050406030204" pitchFamily="18" charset="0"/>
                <a:ea typeface="Cambria" panose="02040503050406030204" pitchFamily="18" charset="0"/>
              </a:rPr>
              <a:t>The question was whether they had the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and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maturity</a:t>
            </a:r>
            <a:r>
              <a:rPr lang="en-US" sz="2400" b="1" dirty="0" smtClean="0">
                <a:latin typeface="Cambria" panose="02040503050406030204" pitchFamily="18" charset="0"/>
                <a:ea typeface="Cambria" panose="02040503050406030204" pitchFamily="18" charset="0"/>
              </a:rPr>
              <a:t> to follow through on their commitment in the midst of their internal conflict. </a:t>
            </a:r>
          </a:p>
          <a:p>
            <a:pPr indent="457200">
              <a:spcAft>
                <a:spcPts val="1200"/>
              </a:spcAft>
            </a:pPr>
            <a:r>
              <a:rPr lang="en-US" sz="2400" b="1" dirty="0" smtClean="0">
                <a:latin typeface="Cambria" panose="02040503050406030204" pitchFamily="18" charset="0"/>
                <a:ea typeface="Cambria" panose="02040503050406030204" pitchFamily="18" charset="0"/>
              </a:rPr>
              <a:t>Paul’s reminder could be misinterpreted as manipulation.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points out that this is not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command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but an attempt to encourage them to hold up their end of the project, using the example of the Macedonians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8:8</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38047658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8:6-8</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1" y="1143000"/>
            <a:ext cx="8763000" cy="2462213"/>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Paul’s approach was not to berate the church by barking orders.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didn’t shame them. </a:t>
            </a:r>
            <a:r>
              <a:rPr lang="en-US" sz="2400" b="1" dirty="0" smtClean="0">
                <a:latin typeface="Cambria" panose="02040503050406030204" pitchFamily="18" charset="0"/>
                <a:ea typeface="Cambria" panose="02040503050406030204" pitchFamily="18" charset="0"/>
              </a:rPr>
              <a:t> Rather</a:t>
            </a:r>
            <a:r>
              <a:rPr lang="en-US" sz="2400" b="1" dirty="0" smtClean="0">
                <a:latin typeface="Cambria" panose="02040503050406030204" pitchFamily="18" charset="0"/>
                <a:ea typeface="Cambria" panose="02040503050406030204" pitchFamily="18" charset="0"/>
              </a:rPr>
              <a:t>, he appealed to them to rekindle the dormant embers of their love.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graciously drew their attention away from their inward focus to the outward needs, from their self-centered nit-picking to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a:t>
            </a:r>
            <a:r>
              <a:rPr lang="en-US" sz="2400" b="1" dirty="0" smtClean="0">
                <a:latin typeface="Cambria" panose="02040503050406030204" pitchFamily="18" charset="0"/>
                <a:ea typeface="Cambria" panose="02040503050406030204" pitchFamily="18" charset="0"/>
              </a:rPr>
              <a:t> others-centered </a:t>
            </a:r>
            <a:r>
              <a:rPr lang="en-US" sz="2400" b="1" dirty="0" smtClean="0">
                <a:latin typeface="Cambria" panose="02040503050406030204" pitchFamily="18" charset="0"/>
                <a:ea typeface="Cambria" panose="02040503050406030204" pitchFamily="18" charset="0"/>
              </a:rPr>
              <a:t>ministry. </a:t>
            </a:r>
          </a:p>
        </p:txBody>
      </p:sp>
    </p:spTree>
    <p:extLst>
      <p:ext uri="{BB962C8B-B14F-4D97-AF65-F5344CB8AC3E}">
        <p14:creationId xmlns="" xmlns:p14="http://schemas.microsoft.com/office/powerpoint/2010/main" val="15136302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58856" y="1066799"/>
            <a:ext cx="8724899" cy="5509200"/>
          </a:xfrm>
          <a:prstGeom prst="rect">
            <a:avLst/>
          </a:prstGeom>
          <a:solidFill>
            <a:srgbClr val="FCF2D4"/>
          </a:solidFill>
          <a:ln>
            <a:solidFill>
              <a:schemeClr val="bg1">
                <a:alpha val="0"/>
              </a:schemeClr>
            </a:solidFill>
          </a:ln>
          <a:effectLst/>
        </p:spPr>
        <p:txBody>
          <a:bodyPr wrap="square" rtlCol="0">
            <a:spAutoFit/>
          </a:bodyPr>
          <a:lstStyle/>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our continuing study of Second</a:t>
            </a:r>
            <a:r>
              <a:rPr lang="en-US" sz="2400" b="1" dirty="0">
                <a:solidFill>
                  <a:srgbClr val="C00000"/>
                </a:solidFill>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Corinthians, the themes of this letter revolves around both 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theological</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concepts</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and 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aspects</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of Christian living.</a:t>
            </a:r>
          </a:p>
          <a:p>
            <a:pPr indent="457200">
              <a:spcAft>
                <a:spcPts val="600"/>
              </a:spcAft>
              <a:tabLst>
                <a:tab pos="457200" algn="l"/>
              </a:tabLst>
            </a:pPr>
            <a:endParaRPr lang="en-US" sz="1000" b="1" dirty="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a:latin typeface="Cambria" panose="02040503050406030204" pitchFamily="18" charset="0"/>
                <a:ea typeface="Cambria" panose="02040503050406030204" pitchFamily="18" charset="0"/>
              </a:rPr>
              <a:t>The primary issue at Corinth was the recognition of authentic ministry and submission to apostolic authority. Paul’s </a:t>
            </a:r>
            <a:r>
              <a:rPr lang="en-US" sz="2400" b="1" dirty="0" smtClean="0">
                <a:latin typeface="Cambria" panose="02040503050406030204" pitchFamily="18" charset="0"/>
                <a:ea typeface="Cambria" panose="02040503050406030204" pitchFamily="18" charset="0"/>
              </a:rPr>
              <a:t>intent was to </a:t>
            </a:r>
            <a:r>
              <a:rPr lang="en-US" sz="2400" b="1" dirty="0">
                <a:latin typeface="Cambria" panose="02040503050406030204" pitchFamily="18" charset="0"/>
                <a:ea typeface="Cambria" panose="02040503050406030204" pitchFamily="18" charset="0"/>
              </a:rPr>
              <a:t>provide guidance and encouragement </a:t>
            </a: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the church navigates the challenges that continue to influence their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and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endParaRPr lang="en-US" sz="2400" b="1" dirty="0" smtClean="0">
              <a:latin typeface="Cambria" panose="02040503050406030204" pitchFamily="18" charset="0"/>
              <a:ea typeface="Cambria" panose="02040503050406030204" pitchFamily="18" charset="0"/>
            </a:endParaRPr>
          </a:p>
          <a:p>
            <a:pPr indent="457200">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indent="457200">
              <a:spcAft>
                <a:spcPts val="600"/>
              </a:spcAft>
              <a:tabLst>
                <a:tab pos="457200" algn="l"/>
              </a:tabLst>
            </a:pPr>
            <a:r>
              <a:rPr lang="en-US" sz="2400" b="1" dirty="0" smtClean="0">
                <a:latin typeface="Cambria" panose="02040503050406030204" pitchFamily="18" charset="0"/>
                <a:ea typeface="Cambria" panose="02040503050406030204" pitchFamily="18" charset="0"/>
              </a:rPr>
              <a:t>Our study tonight begins a </a:t>
            </a:r>
            <a:r>
              <a:rPr lang="en-US" sz="2400" b="1" i="1" u="sng" dirty="0" smtClean="0">
                <a:latin typeface="Cambria" panose="02040503050406030204" pitchFamily="18" charset="0"/>
                <a:ea typeface="Cambria" panose="02040503050406030204" pitchFamily="18" charset="0"/>
              </a:rPr>
              <a:t>new</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section</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Self-Sacrificial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Ministry”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(8:1-9:15</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this section, Paul </a:t>
            </a:r>
            <a:r>
              <a:rPr lang="en-US" sz="2400" b="1" dirty="0">
                <a:latin typeface="Cambria" panose="02040503050406030204" pitchFamily="18" charset="0"/>
                <a:ea typeface="Cambria" panose="02040503050406030204" pitchFamily="18" charset="0"/>
              </a:rPr>
              <a:t>discusses the principles of giving, and emphasizes the need for </a:t>
            </a:r>
            <a:r>
              <a:rPr lang="en-US" sz="2400" b="1" dirty="0" smtClean="0">
                <a:latin typeface="Cambria" panose="02040503050406030204" pitchFamily="18" charset="0"/>
                <a:ea typeface="Cambria" panose="02040503050406030204" pitchFamily="18" charset="0"/>
              </a:rPr>
              <a:t>believers to </a:t>
            </a:r>
            <a:r>
              <a:rPr lang="en-US" sz="2400" b="1" dirty="0">
                <a:latin typeface="Cambria" panose="02040503050406030204" pitchFamily="18" charset="0"/>
                <a:ea typeface="Cambria" panose="02040503050406030204" pitchFamily="18" charset="0"/>
              </a:rPr>
              <a:t>be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cheerful givers</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who sacrificially </a:t>
            </a:r>
            <a:r>
              <a:rPr lang="en-US" sz="2400" b="1" dirty="0" smtClean="0">
                <a:latin typeface="Cambria" panose="02040503050406030204" pitchFamily="18" charset="0"/>
                <a:ea typeface="Cambria" panose="02040503050406030204" pitchFamily="18" charset="0"/>
              </a:rPr>
              <a:t>give </a:t>
            </a:r>
            <a:r>
              <a:rPr lang="en-US" sz="2400" b="1" dirty="0">
                <a:latin typeface="Cambria" panose="02040503050406030204" pitchFamily="18" charset="0"/>
                <a:ea typeface="Cambria" panose="02040503050406030204" pitchFamily="18" charset="0"/>
              </a:rPr>
              <a:t>our resources </a:t>
            </a:r>
            <a:r>
              <a:rPr lang="en-US" sz="24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financial</a:t>
            </a:r>
            <a:r>
              <a:rPr lang="en-US" sz="2400" b="1" dirty="0">
                <a:latin typeface="Cambria" panose="02040503050406030204" pitchFamily="18" charset="0"/>
                <a:ea typeface="Cambria" panose="02040503050406030204" pitchFamily="18" charset="0"/>
              </a:rPr>
              <a:t>, and otherwise for the work of ministry. </a:t>
            </a:r>
          </a:p>
        </p:txBody>
      </p:sp>
    </p:spTree>
    <p:extLst>
      <p:ext uri="{BB962C8B-B14F-4D97-AF65-F5344CB8AC3E}">
        <p14:creationId xmlns="" xmlns:p14="http://schemas.microsoft.com/office/powerpoint/2010/main" val="12839272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1" y="1219200"/>
            <a:ext cx="8534400" cy="190821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r>
              <a:rPr lang="en-US" sz="2800" b="1" baseline="30000" dirty="0" smtClean="0">
                <a:effectLst>
                  <a:outerShdw blurRad="38100" dist="38100" dir="2700000" algn="tl">
                    <a:srgbClr val="000000">
                      <a:alpha val="43137"/>
                    </a:srgbClr>
                  </a:outerShdw>
                </a:effectLst>
                <a:latin typeface="Georgia" panose="02040502050405020303" pitchFamily="18" charset="0"/>
              </a:rPr>
              <a:t>9</a:t>
            </a:r>
            <a:r>
              <a:rPr lang="en-US" sz="2800" i="1" dirty="0" smtClean="0">
                <a:latin typeface="Georgia" panose="02040502050405020303" pitchFamily="18" charset="0"/>
              </a:rPr>
              <a:t>For </a:t>
            </a:r>
            <a:r>
              <a:rPr lang="en-US" sz="2800" i="1" dirty="0" smtClean="0">
                <a:latin typeface="Georgia" panose="02040502050405020303" pitchFamily="18" charset="0"/>
              </a:rPr>
              <a:t>you know the grace of our Lord Jesus Christ, that though He was rich, yet for your sakes He became poor</a:t>
            </a:r>
            <a:r>
              <a:rPr lang="en-US" sz="2800" i="1" dirty="0">
                <a:latin typeface="Georgia" panose="02040502050405020303" pitchFamily="18" charset="0"/>
              </a:rPr>
              <a:t>, that you through His poverty might become </a:t>
            </a:r>
            <a:r>
              <a:rPr lang="en-US" sz="2800" i="1" dirty="0" smtClean="0">
                <a:latin typeface="Georgia" panose="02040502050405020303" pitchFamily="18" charset="0"/>
              </a:rPr>
              <a:t>rich.</a:t>
            </a:r>
            <a:endParaRPr lang="en-US" sz="2800" i="1" dirty="0">
              <a:latin typeface="Georgia" panose="02040502050405020303" pitchFamily="18" charset="0"/>
            </a:endParaRPr>
          </a:p>
        </p:txBody>
      </p:sp>
      <p:sp>
        <p:nvSpPr>
          <p:cNvPr id="6" name="Title 1"/>
          <p:cNvSpPr>
            <a:spLocks noGrp="1"/>
          </p:cNvSpPr>
          <p:nvPr>
            <p:ph type="title"/>
          </p:nvPr>
        </p:nvSpPr>
        <p:spPr>
          <a:xfrm>
            <a:off x="268942" y="158750"/>
            <a:ext cx="8601635"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0104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60331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We </a:t>
            </a:r>
            <a:r>
              <a:rPr lang="en-US" sz="2400" b="1" dirty="0">
                <a:latin typeface="Cambria" panose="02040503050406030204" pitchFamily="18" charset="0"/>
                <a:ea typeface="Cambria" panose="02040503050406030204" pitchFamily="18" charset="0"/>
              </a:rPr>
              <a:t>find no better example of self-sacrificial giving than Jesus Christ. </a:t>
            </a:r>
            <a:r>
              <a:rPr lang="en-US" sz="2400" b="1" dirty="0" smtClean="0">
                <a:latin typeface="Cambria" panose="02040503050406030204" pitchFamily="18" charset="0"/>
                <a:ea typeface="Cambria" panose="02040503050406030204" pitchFamily="18" charset="0"/>
              </a:rPr>
              <a:t> Paul calls this “the grace of our Lord.”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Paul’s whole argument in favor of giving rest on a firm New Testament theology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implication is that all giving should come from a context of grace, not guilt; from love, not compulsion.</a:t>
            </a:r>
          </a:p>
          <a:p>
            <a:pPr indent="457200">
              <a:spcAft>
                <a:spcPts val="1200"/>
              </a:spcAft>
            </a:pPr>
            <a:r>
              <a:rPr lang="en-US" sz="2400" b="1" dirty="0" smtClean="0">
                <a:latin typeface="Cambria" panose="02040503050406030204" pitchFamily="18" charset="0"/>
                <a:ea typeface="Cambria" panose="02040503050406030204" pitchFamily="18" charset="0"/>
              </a:rPr>
              <a:t>Look at the contrast between the illustration of the Macedonians and Christ. </a:t>
            </a:r>
            <a:r>
              <a:rPr lang="en-US" sz="2400" b="1" dirty="0" smtClean="0">
                <a:latin typeface="Cambria" panose="02040503050406030204" pitchFamily="18" charset="0"/>
                <a:ea typeface="Cambria" panose="02040503050406030204" pitchFamily="18" charset="0"/>
              </a:rPr>
              <a:t> Though </a:t>
            </a:r>
            <a:r>
              <a:rPr lang="en-US" sz="2400" b="1" dirty="0" smtClean="0">
                <a:latin typeface="Cambria" panose="02040503050406030204" pitchFamily="18" charset="0"/>
                <a:ea typeface="Cambria" panose="02040503050406030204" pitchFamily="18" charset="0"/>
              </a:rPr>
              <a:t>the Macedonians were poor, they gave as if they were rich. </a:t>
            </a:r>
            <a:r>
              <a:rPr lang="en-US" sz="2400" b="1" dirty="0" smtClean="0">
                <a:latin typeface="Cambria" panose="02040503050406030204" pitchFamily="18" charset="0"/>
                <a:ea typeface="Cambria" panose="02040503050406030204" pitchFamily="18" charset="0"/>
              </a:rPr>
              <a:t> Though </a:t>
            </a:r>
            <a:r>
              <a:rPr lang="en-US" sz="2400" b="1" dirty="0" smtClean="0">
                <a:latin typeface="Cambria" panose="02040503050406030204" pitchFamily="18" charset="0"/>
                <a:ea typeface="Cambria" panose="02040503050406030204" pitchFamily="18" charset="0"/>
              </a:rPr>
              <a:t>Jesus was rich He lived as if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were poor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8:9</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Both of these acted out of grace – giving sacrificially of themselves for the sake of others. </a:t>
            </a:r>
          </a:p>
        </p:txBody>
      </p:sp>
    </p:spTree>
    <p:extLst>
      <p:ext uri="{BB962C8B-B14F-4D97-AF65-F5344CB8AC3E}">
        <p14:creationId xmlns="" xmlns:p14="http://schemas.microsoft.com/office/powerpoint/2010/main" val="4585803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8:9</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01635" cy="393954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Having acknowledged what the Macedonians had already done, Paul exhorts the Corinthians to follow the example of Jesus Christ, as illustrated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Philippians 2:5-8</a:t>
            </a:r>
            <a:r>
              <a:rPr lang="en-US" sz="2400" b="1" dirty="0" smtClean="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i="1" dirty="0" smtClean="0">
                <a:latin typeface="Cambria" panose="02040503050406030204" pitchFamily="18" charset="0"/>
                <a:ea typeface="Cambria" panose="02040503050406030204" pitchFamily="18" charset="0"/>
              </a:rPr>
              <a:t>“Have this attitude in yourselves which was also in Christ Jesus, who, although He existed in the form of God, did not regard equality with God a thing to be grasped, but emptied Himself, taking the form of a bond-servant, and being made in the likeness of men. </a:t>
            </a:r>
            <a:r>
              <a:rPr lang="en-US" sz="2400" b="1" i="1" dirty="0" smtClean="0">
                <a:latin typeface="Cambria" panose="02040503050406030204" pitchFamily="18" charset="0"/>
                <a:ea typeface="Cambria" panose="02040503050406030204" pitchFamily="18" charset="0"/>
              </a:rPr>
              <a:t> Being </a:t>
            </a:r>
            <a:r>
              <a:rPr lang="en-US" sz="2400" b="1" i="1" dirty="0" smtClean="0">
                <a:latin typeface="Cambria" panose="02040503050406030204" pitchFamily="18" charset="0"/>
                <a:ea typeface="Cambria" panose="02040503050406030204" pitchFamily="18" charset="0"/>
              </a:rPr>
              <a:t>found in appearance as a man, He humbled Himself by becoming obedient to the point of death, even death on a </a:t>
            </a:r>
            <a:r>
              <a:rPr lang="en-US" sz="2400" b="1" i="1" dirty="0" smtClean="0">
                <a:latin typeface="Cambria" panose="02040503050406030204" pitchFamily="18" charset="0"/>
                <a:ea typeface="Cambria" panose="02040503050406030204" pitchFamily="18" charset="0"/>
              </a:rPr>
              <a:t>cross.”</a:t>
            </a:r>
            <a:endParaRPr lang="en-US" sz="2400" b="1" i="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531686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5720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latin typeface="Constantia" pitchFamily="18" charset="0"/>
              </a:rPr>
              <a:t>God Owns It All</a:t>
            </a:r>
            <a:endParaRPr lang="en-US" sz="3200" b="1" i="1"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 xmlns:p14="http://schemas.microsoft.com/office/powerpoint/2010/main"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God Owns It all</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3000"/>
            <a:ext cx="8610600" cy="4985980"/>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closes with a story to remind us that everything we have is a grace gift from God. </a:t>
            </a:r>
            <a:r>
              <a:rPr lang="en-US" sz="2400" b="1" i="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an </a:t>
            </a:r>
            <a:r>
              <a:rPr lang="en-US" sz="2400" b="1" dirty="0" smtClean="0">
                <a:latin typeface="Cambria" panose="02040503050406030204" pitchFamily="18" charset="0"/>
                <a:ea typeface="Cambria" panose="02040503050406030204" pitchFamily="18" charset="0"/>
              </a:rPr>
              <a:t>old farmer owned a cow that gave birth to twin claves. </a:t>
            </a:r>
            <a:r>
              <a:rPr lang="en-US" sz="2400" b="1" dirty="0" smtClean="0">
                <a:latin typeface="Cambria" panose="02040503050406030204" pitchFamily="18" charset="0"/>
                <a:ea typeface="Cambria" panose="02040503050406030204" pitchFamily="18" charset="0"/>
              </a:rPr>
              <a:t> That </a:t>
            </a:r>
            <a:r>
              <a:rPr lang="en-US" sz="2400" b="1" dirty="0" smtClean="0">
                <a:latin typeface="Cambria" panose="02040503050406030204" pitchFamily="18" charset="0"/>
                <a:ea typeface="Cambria" panose="02040503050406030204" pitchFamily="18" charset="0"/>
              </a:rPr>
              <a:t>afternoon at lunch, the farmer was delighted to tell his wife:</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Old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Bessy had twins today.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Twins</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You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know, honey, we only expected one calf, but the Lord blessed us with two.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we’re gonna give one of those calves to the Lord and we’re gonna keep one for ourselves.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That’s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way it ought to be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 the farmer made a commitment to his wife that 50 percent of his blessing would go to feed the poor or be sold and the proceeds given to the church.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effectLst>
                  <a:outerShdw blurRad="38100" dist="38100" dir="2700000" algn="tl">
                    <a:srgbClr val="000000">
                      <a:alpha val="43137"/>
                    </a:srgbClr>
                  </a:outerShdw>
                </a:effectLst>
                <a:latin typeface="Britannic Bold" panose="020B0903060703020204" pitchFamily="34" charset="0"/>
              </a:rPr>
              <a:t>God Owns It all</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42999"/>
            <a:ext cx="8610600" cy="5423475"/>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How thrilled both of them were to be able to provide for others out of their abundance!</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 couple of days later, the farmer’s demeanor fell from joyful to somber. </a:t>
            </a:r>
            <a:r>
              <a:rPr lang="en-US" sz="2400" b="1" dirty="0" smtClean="0">
                <a:latin typeface="Cambria" panose="02040503050406030204" pitchFamily="18" charset="0"/>
                <a:ea typeface="Cambria" panose="02040503050406030204" pitchFamily="18" charset="0"/>
              </a:rPr>
              <a:t> During </a:t>
            </a:r>
            <a:r>
              <a:rPr lang="en-US" sz="2400" b="1" dirty="0" smtClean="0">
                <a:latin typeface="Cambria" panose="02040503050406030204" pitchFamily="18" charset="0"/>
                <a:ea typeface="Cambria" panose="02040503050406030204" pitchFamily="18" charset="0"/>
              </a:rPr>
              <a:t>lunch, he appeared deep in though as he pushed his food around his plate and sighed heavily.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After a few minutes of silence, his wife finally asked him what was wrong.  He says …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Well, I have some bad news.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was in the barn this morning and discovered that the Lord’s calf died</a:t>
            </a:r>
            <a:r>
              <a:rPr lang="en-US" sz="2400" b="1" i="1" dirty="0" smtClean="0">
                <a:latin typeface="Cambria" panose="02040503050406030204" pitchFamily="18" charset="0"/>
                <a:ea typeface="Cambria" panose="02040503050406030204" pitchFamily="18" charset="0"/>
              </a:rPr>
              <a:t>.”</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anose="02040503050406030204" pitchFamily="18" charset="0"/>
                <a:ea typeface="Cambria" panose="02040503050406030204" pitchFamily="18" charset="0"/>
              </a:rPr>
              <a:t>that </a:t>
            </a:r>
            <a:r>
              <a:rPr lang="en-US" sz="2400" b="1" dirty="0" smtClean="0">
                <a:latin typeface="Cambria" panose="02040503050406030204" pitchFamily="18" charset="0"/>
                <a:ea typeface="Cambria" panose="02040503050406030204" pitchFamily="18" charset="0"/>
              </a:rPr>
              <a:t>poor old farmer meant well, </a:t>
            </a:r>
            <a:r>
              <a:rPr lang="en-US" sz="2400" b="1" dirty="0" smtClean="0">
                <a:latin typeface="Cambria" panose="02040503050406030204" pitchFamily="18" charset="0"/>
                <a:ea typeface="Cambria" panose="02040503050406030204" pitchFamily="18" charset="0"/>
              </a:rPr>
              <a:t>I am </a:t>
            </a:r>
            <a:r>
              <a:rPr lang="en-US" sz="2400" b="1" dirty="0" smtClean="0">
                <a:latin typeface="Cambria" panose="02040503050406030204" pitchFamily="18" charset="0"/>
                <a:ea typeface="Cambria" panose="02040503050406030204" pitchFamily="18" charset="0"/>
              </a:rPr>
              <a:t>sure.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his choice was shortsighted. </a:t>
            </a:r>
            <a:r>
              <a:rPr lang="en-US" sz="2400" b="1" dirty="0" smtClean="0">
                <a:latin typeface="Cambria" panose="02040503050406030204" pitchFamily="18" charset="0"/>
                <a:ea typeface="Cambria" panose="02040503050406030204" pitchFamily="18" charset="0"/>
              </a:rPr>
              <a:t> I </a:t>
            </a:r>
            <a:r>
              <a:rPr lang="en-US" sz="2400" b="1" dirty="0" smtClean="0">
                <a:latin typeface="Cambria" panose="02040503050406030204" pitchFamily="18" charset="0"/>
                <a:ea typeface="Cambria" panose="02040503050406030204" pitchFamily="18" charset="0"/>
              </a:rPr>
              <a:t>wish I could step onto the fictional farm, sit down with the man and his wife, and share with him four simple single-syllable words. </a:t>
            </a:r>
          </a:p>
        </p:txBody>
      </p:sp>
    </p:spTree>
    <p:extLst>
      <p:ext uri="{BB962C8B-B14F-4D97-AF65-F5344CB8AC3E}">
        <p14:creationId xmlns="" xmlns:p14="http://schemas.microsoft.com/office/powerpoint/2010/main" val="27565359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4287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effectLst>
                  <a:outerShdw blurRad="38100" dist="38100" dir="2700000" algn="tl">
                    <a:srgbClr val="000000">
                      <a:alpha val="43137"/>
                    </a:srgbClr>
                  </a:outerShdw>
                </a:effectLst>
                <a:latin typeface="Britannic Bold" panose="020B0903060703020204" pitchFamily="34" charset="0"/>
              </a:rPr>
              <a:t>God Owns It all</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57275"/>
            <a:ext cx="8610600" cy="5393784"/>
          </a:xfrm>
          <a:prstGeom prst="rect">
            <a:avLst/>
          </a:prstGeom>
          <a:noFill/>
          <a:effectLst/>
        </p:spPr>
        <p:txBody>
          <a:bodyPr wrap="square" rtlCol="0">
            <a:spAutoFit/>
          </a:bodyPr>
          <a:lstStyle/>
          <a:p>
            <a:pPr indent="457200">
              <a:spcAft>
                <a:spcPts val="1200"/>
              </a:spcAft>
              <a:tabLst>
                <a:tab pos="457200" algn="l"/>
              </a:tabLst>
            </a:pP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 words</a:t>
            </a:r>
            <a:r>
              <a:rPr lang="en-US" sz="2400" b="1" dirty="0" smtClean="0">
                <a:latin typeface="Cambria" panose="02040503050406030204" pitchFamily="18" charset="0"/>
                <a:ea typeface="Cambria" panose="02040503050406030204" pitchFamily="18" charset="0"/>
              </a:rPr>
              <a:t> that </a:t>
            </a:r>
            <a:r>
              <a:rPr lang="en-US" sz="2400" b="1" dirty="0" smtClean="0">
                <a:latin typeface="Cambria" panose="02040503050406030204" pitchFamily="18" charset="0"/>
                <a:ea typeface="Cambria" panose="02040503050406030204" pitchFamily="18" charset="0"/>
              </a:rPr>
              <a:t>provide a moving illustration of Christlike giving, and helps us put our possession in </a:t>
            </a:r>
            <a:r>
              <a:rPr lang="en-US" sz="2400" b="1" dirty="0" smtClean="0">
                <a:latin typeface="Cambria" panose="02040503050406030204" pitchFamily="18" charset="0"/>
                <a:ea typeface="Cambria" panose="02040503050406030204" pitchFamily="18" charset="0"/>
              </a:rPr>
              <a:t>perspective . . .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Owns It All! </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Look closely at these verses. </a:t>
            </a:r>
            <a:r>
              <a:rPr lang="en-US" sz="2400" b="1" dirty="0" smtClean="0">
                <a:latin typeface="Cambria" panose="02040503050406030204" pitchFamily="18" charset="0"/>
                <a:ea typeface="Cambria" panose="02040503050406030204" pitchFamily="18" charset="0"/>
              </a:rPr>
              <a:t> Memorize </a:t>
            </a:r>
            <a:r>
              <a:rPr lang="en-US" sz="2400" b="1" dirty="0" smtClean="0">
                <a:latin typeface="Cambria" panose="02040503050406030204" pitchFamily="18" charset="0"/>
                <a:ea typeface="Cambria" panose="02040503050406030204" pitchFamily="18" charset="0"/>
              </a:rPr>
              <a:t>them. </a:t>
            </a:r>
            <a:r>
              <a:rPr lang="en-US" sz="2400" b="1" dirty="0" smtClean="0">
                <a:latin typeface="Cambria" panose="02040503050406030204" pitchFamily="18" charset="0"/>
                <a:ea typeface="Cambria" panose="02040503050406030204" pitchFamily="18" charset="0"/>
              </a:rPr>
              <a:t> Mediate </a:t>
            </a:r>
            <a:r>
              <a:rPr lang="en-US" sz="2400" b="1" dirty="0" smtClean="0">
                <a:latin typeface="Cambria" panose="02040503050406030204" pitchFamily="18" charset="0"/>
                <a:ea typeface="Cambria" panose="02040503050406030204" pitchFamily="18" charset="0"/>
              </a:rPr>
              <a:t>on them.</a:t>
            </a:r>
          </a:p>
          <a:p>
            <a:pPr marL="514350" indent="-285750">
              <a:spcBef>
                <a:spcPts val="300"/>
              </a:spcBef>
              <a:buClr>
                <a:schemeClr val="tx1"/>
              </a:buClr>
              <a:buSzPct val="90000"/>
              <a:buFont typeface="Wingdings" pitchFamily="2" charset="2"/>
              <a:buChar char="§"/>
              <a:tabLst>
                <a:tab pos="628650" algn="l"/>
              </a:tabLst>
            </a:pPr>
            <a:r>
              <a:rPr lang="en-US" sz="2400" b="1" i="1" dirty="0" smtClean="0">
                <a:latin typeface="Cambria" panose="02040503050406030204" pitchFamily="18" charset="0"/>
                <a:ea typeface="Cambria" panose="02040503050406030204" pitchFamily="18" charset="0"/>
              </a:rPr>
              <a:t>“All the earth is </a:t>
            </a:r>
            <a:r>
              <a:rPr lang="en-US" sz="2400" b="1" i="1" dirty="0" smtClean="0">
                <a:latin typeface="Cambria" panose="02040503050406030204" pitchFamily="18" charset="0"/>
                <a:ea typeface="Cambria" panose="02040503050406030204" pitchFamily="18" charset="0"/>
              </a:rPr>
              <a:t>Mine”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19:5b</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marL="514350" indent="-285750">
              <a:spcBef>
                <a:spcPts val="300"/>
              </a:spcBef>
              <a:buClr>
                <a:schemeClr val="tx1"/>
              </a:buClr>
              <a:buSzPct val="90000"/>
              <a:buFont typeface="Wingdings" pitchFamily="2" charset="2"/>
              <a:buChar char="§"/>
              <a:tabLst>
                <a:tab pos="628650" algn="l"/>
              </a:tabLst>
            </a:pPr>
            <a:r>
              <a:rPr lang="en-US" sz="2400" b="1" i="1" dirty="0" smtClean="0">
                <a:latin typeface="Cambria" panose="02040503050406030204" pitchFamily="18" charset="0"/>
                <a:ea typeface="Cambria" panose="02040503050406030204" pitchFamily="18" charset="0"/>
              </a:rPr>
              <a:t>“Heaven and the highest heavens belong to the Lord your God, also the earth with all this is in it.”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Deut.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10:14</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marL="514350" indent="-285750">
              <a:spcBef>
                <a:spcPts val="300"/>
              </a:spcBef>
              <a:buClr>
                <a:schemeClr val="tx1"/>
              </a:buClr>
              <a:buSzPct val="90000"/>
              <a:buFont typeface="Wingdings" pitchFamily="2" charset="2"/>
              <a:buChar char="§"/>
              <a:tabLst>
                <a:tab pos="628650" algn="l"/>
              </a:tabLst>
            </a:pPr>
            <a:r>
              <a:rPr lang="en-US" sz="2400" b="1" i="1" dirty="0" smtClean="0">
                <a:latin typeface="Cambria" panose="02040503050406030204" pitchFamily="18" charset="0"/>
                <a:ea typeface="Cambria" panose="02040503050406030204" pitchFamily="18" charset="0"/>
              </a:rPr>
              <a:t>“Everything under heaven is </a:t>
            </a:r>
            <a:r>
              <a:rPr lang="en-US" sz="2400" b="1" i="1" dirty="0" smtClean="0">
                <a:latin typeface="Cambria" panose="02040503050406030204" pitchFamily="18" charset="0"/>
                <a:ea typeface="Cambria" panose="02040503050406030204" pitchFamily="18" charset="0"/>
              </a:rPr>
              <a:t>Mine”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Job 41:11b</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marL="514350" indent="-285750">
              <a:spcBef>
                <a:spcPts val="300"/>
              </a:spcBef>
              <a:buClr>
                <a:schemeClr val="tx1"/>
              </a:buClr>
              <a:buSzPct val="90000"/>
              <a:buFont typeface="Wingdings" pitchFamily="2" charset="2"/>
              <a:buChar char="§"/>
              <a:tabLst>
                <a:tab pos="628650" algn="l"/>
              </a:tabLst>
            </a:pPr>
            <a:r>
              <a:rPr lang="en-US" sz="2400" b="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The earth is the Lord’s and all its fullness. The world and those who dwell </a:t>
            </a:r>
            <a:r>
              <a:rPr lang="en-US" sz="2400" b="1" i="1" dirty="0" smtClean="0">
                <a:latin typeface="Cambria" panose="02040503050406030204" pitchFamily="18" charset="0"/>
                <a:ea typeface="Cambria" panose="02040503050406030204" pitchFamily="18" charset="0"/>
              </a:rPr>
              <a:t>therein”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Ps. 24:1</a:t>
            </a:r>
            <a:r>
              <a:rPr lang="en-US" sz="2400" b="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marL="514350" indent="-285750">
              <a:spcBef>
                <a:spcPts val="300"/>
              </a:spcBef>
              <a:buClr>
                <a:schemeClr val="tx1"/>
              </a:buClr>
              <a:buSzPct val="90000"/>
              <a:buFont typeface="Wingdings" pitchFamily="2" charset="2"/>
              <a:buChar char="§"/>
              <a:tabLst>
                <a:tab pos="628650" algn="l"/>
              </a:tabLst>
            </a:pPr>
            <a:r>
              <a:rPr lang="en-US" sz="2400" b="1" i="1" dirty="0" smtClean="0">
                <a:latin typeface="Cambria" panose="02040503050406030204" pitchFamily="18" charset="0"/>
                <a:ea typeface="Cambria" panose="02040503050406030204" pitchFamily="18" charset="0"/>
              </a:rPr>
              <a:t>For every beast of the forest is Mine, and the cattle on a thousand </a:t>
            </a:r>
            <a:r>
              <a:rPr lang="en-US" sz="2400" b="1" i="1" dirty="0" smtClean="0">
                <a:latin typeface="Cambria" panose="02040503050406030204" pitchFamily="18" charset="0"/>
                <a:ea typeface="Cambria" panose="02040503050406030204" pitchFamily="18" charset="0"/>
              </a:rPr>
              <a:t>hills”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Ps. 50:10</a:t>
            </a:r>
            <a:r>
              <a:rPr lang="en-US" sz="2400" b="1" dirty="0" smtClean="0">
                <a:latin typeface="Cambria" panose="02040503050406030204" pitchFamily="18" charset="0"/>
                <a:ea typeface="Cambria" panose="02040503050406030204" pitchFamily="18" charset="0"/>
              </a:rPr>
              <a:t>).</a:t>
            </a:r>
            <a:endParaRPr lang="en-US" sz="2400" b="1" i="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38678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39806" y="166131"/>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effectLst>
                  <a:outerShdw blurRad="38100" dist="38100" dir="2700000" algn="tl">
                    <a:srgbClr val="000000">
                      <a:alpha val="43137"/>
                    </a:srgbClr>
                  </a:outerShdw>
                </a:effectLst>
                <a:latin typeface="Britannic Bold" panose="020B0903060703020204" pitchFamily="34" charset="0"/>
              </a:rPr>
              <a:t>God Owns It all</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77906" y="1219200"/>
            <a:ext cx="8610600" cy="5486117"/>
          </a:xfrm>
          <a:prstGeom prst="rect">
            <a:avLst/>
          </a:prstGeom>
          <a:noFill/>
          <a:effectLst/>
        </p:spPr>
        <p:txBody>
          <a:bodyPr wrap="square" rtlCol="0">
            <a:spAutoFit/>
          </a:bodyPr>
          <a:lstStyle/>
          <a:p>
            <a:pPr indent="457200">
              <a:spcAft>
                <a:spcPts val="1500"/>
              </a:spcAft>
              <a:tabLst>
                <a:tab pos="457200" algn="l"/>
              </a:tabLst>
            </a:pPr>
            <a:r>
              <a:rPr lang="en-US" sz="2400" b="1" i="1" dirty="0" smtClean="0">
                <a:latin typeface="Cambria" panose="02040503050406030204" pitchFamily="18" charset="0"/>
                <a:ea typeface="Cambria" panose="02040503050406030204" pitchFamily="18" charset="0"/>
              </a:rPr>
              <a:t>In other words!</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Everything we have is on loan for God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owns it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Wesley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When the Possessor of heaven and earth brought you into being, and placed you in this world, he placed you here not as a proprietor, but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steward</a:t>
            </a:r>
            <a:r>
              <a:rPr lang="en-US" sz="2400" b="1" i="1" dirty="0" smtClean="0">
                <a:latin typeface="Cambria" panose="02040503050406030204" pitchFamily="18" charset="0"/>
                <a:ea typeface="Cambria" panose="02040503050406030204" pitchFamily="18" charset="0"/>
              </a:rPr>
              <a:t>.”</a:t>
            </a:r>
            <a:endParaRPr lang="en-US" sz="2400" i="1" dirty="0" smtClean="0">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Stewardship means </a:t>
            </a:r>
            <a:r>
              <a:rPr lang="en-US" sz="2400" b="1" i="1" dirty="0" smtClean="0">
                <a:latin typeface="Cambria" panose="02040503050406030204" pitchFamily="18" charset="0"/>
                <a:ea typeface="Cambria" panose="02040503050406030204" pitchFamily="18" charset="0"/>
              </a:rPr>
              <a:t>“managing God’s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treasures</a:t>
            </a:r>
            <a:r>
              <a:rPr lang="en-US" sz="2400" b="1" i="1" dirty="0" smtClean="0">
                <a:latin typeface="Cambria" panose="02040503050406030204" pitchFamily="18" charset="0"/>
                <a:ea typeface="Cambria" panose="02040503050406030204" pitchFamily="18" charset="0"/>
              </a:rPr>
              <a:t> in God’s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way</a:t>
            </a:r>
            <a:r>
              <a:rPr lang="en-US" sz="2400" b="1" i="1" dirty="0" smtClean="0">
                <a:latin typeface="Cambria" panose="02040503050406030204" pitchFamily="18" charset="0"/>
                <a:ea typeface="Cambria" panose="02040503050406030204" pitchFamily="18" charset="0"/>
              </a:rPr>
              <a:t>, for God’s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purposes</a:t>
            </a:r>
            <a:r>
              <a:rPr lang="en-US" sz="2400" b="1" i="1" dirty="0" smtClean="0">
                <a:latin typeface="Cambria" panose="02040503050406030204" pitchFamily="18" charset="0"/>
                <a:ea typeface="Cambria" panose="02040503050406030204" pitchFamily="18" charset="0"/>
              </a:rPr>
              <a:t>, and always for God’s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glory</a:t>
            </a:r>
            <a:r>
              <a:rPr lang="en-US" sz="2400" b="1" i="1" dirty="0" smtClean="0">
                <a:latin typeface="Cambria" panose="02040503050406030204" pitchFamily="18" charset="0"/>
                <a:ea typeface="Cambria" panose="02040503050406030204" pitchFamily="18" charset="0"/>
              </a:rPr>
              <a:t>.”</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So, it is pleasing to God when we live our lives with open hands.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accept what He entrusts to us only as stewards, never as </a:t>
            </a:r>
            <a:r>
              <a:rPr lang="en-US" sz="2400" b="1" dirty="0" smtClean="0">
                <a:latin typeface="Cambria" panose="02040503050406030204" pitchFamily="18" charset="0"/>
                <a:ea typeface="Cambria" panose="02040503050406030204" pitchFamily="18" charset="0"/>
              </a:rPr>
              <a:t>owners . . .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loanership</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not ownership</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Paul said to </a:t>
            </a:r>
            <a:r>
              <a:rPr lang="en-US" sz="2400" b="1" dirty="0" smtClean="0">
                <a:latin typeface="Cambria" panose="02040503050406030204" pitchFamily="18" charset="0"/>
                <a:ea typeface="Cambria" panose="02040503050406030204" pitchFamily="18" charset="0"/>
              </a:rPr>
              <a:t>Timothy, </a:t>
            </a:r>
            <a:r>
              <a:rPr lang="en-US" sz="2400" b="1" i="1" dirty="0" smtClean="0">
                <a:latin typeface="Cambria" panose="02040503050406030204" pitchFamily="18" charset="0"/>
                <a:ea typeface="Cambria" panose="02040503050406030204" pitchFamily="18" charset="0"/>
              </a:rPr>
              <a:t>“We brought nothing into the world, so we cannot take anything out of it either”</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1Tim.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6:7</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37681230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8147" y="11682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smtClean="0">
                <a:effectLst>
                  <a:outerShdw blurRad="38100" dist="38100" dir="2700000" algn="tl">
                    <a:srgbClr val="000000">
                      <a:alpha val="43137"/>
                    </a:srgbClr>
                  </a:outerShdw>
                </a:effectLst>
                <a:latin typeface="Britannic Bold" panose="020B0903060703020204" pitchFamily="34" charset="0"/>
              </a:rPr>
              <a:t>God Owns It all</a:t>
            </a:r>
            <a:endParaRPr lang="en-US" sz="2800" dirty="0">
              <a:effectLst>
                <a:outerShdw blurRad="38100" dist="38100" dir="2700000" algn="tl">
                  <a:srgbClr val="000000">
                    <a:alpha val="43137"/>
                  </a:srgbClr>
                </a:outerShdw>
              </a:effectLst>
              <a:latin typeface="Britannic Bold" panose="020B0903060703020204"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8147" y="979468"/>
            <a:ext cx="8610600" cy="587853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So, we dare not thing of gripping the things God entrusts to us during our brief span of time between birth and death.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We must hold everything loosely. </a:t>
            </a:r>
            <a:r>
              <a:rPr lang="en-US" sz="2400" b="1" dirty="0" smtClean="0">
                <a:latin typeface="Cambria" panose="02040503050406030204" pitchFamily="18" charset="0"/>
                <a:ea typeface="Cambria" panose="02040503050406030204" pitchFamily="18" charset="0"/>
              </a:rPr>
              <a:t> We </a:t>
            </a:r>
            <a:r>
              <a:rPr lang="en-US" sz="2400" b="1" dirty="0" smtClean="0">
                <a:latin typeface="Cambria" panose="02040503050406030204" pitchFamily="18" charset="0"/>
                <a:ea typeface="Cambria" panose="02040503050406030204" pitchFamily="18" charset="0"/>
              </a:rPr>
              <a:t>are simply maintain the treasures God entrust to us, investing them wisely but never forgetting that anytime God wants to remove these things from us, it is His sovereign right. </a:t>
            </a:r>
            <a:endParaRPr lang="en-US" sz="2400" b="1" dirty="0">
              <a:latin typeface="Cambria" panose="02040503050406030204" pitchFamily="18" charset="0"/>
              <a:ea typeface="Cambria" panose="02040503050406030204" pitchFamily="18" charset="0"/>
            </a:endParaRP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That time may be in the middle of our lives when we feel the most prosperous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It may be early in our lives when we think we have earned the </a:t>
            </a:r>
            <a:r>
              <a:rPr lang="en-US" sz="2400" b="1" dirty="0" smtClean="0">
                <a:latin typeface="Cambria" panose="02040503050406030204" pitchFamily="18" charset="0"/>
                <a:ea typeface="Cambria" panose="02040503050406030204" pitchFamily="18" charset="0"/>
              </a:rPr>
              <a:t>right:  </a:t>
            </a:r>
            <a:r>
              <a:rPr lang="en-US" sz="2400" b="1" i="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Make </a:t>
            </a:r>
            <a:r>
              <a:rPr lang="en-US" sz="2400" b="1" i="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lot and spend a lot</a:t>
            </a:r>
            <a:r>
              <a:rPr lang="en-US" sz="2400" b="1" dirty="0" smtClean="0">
                <a:latin typeface="Cambria" panose="02040503050406030204" pitchFamily="18" charset="0"/>
                <a:ea typeface="Cambria" panose="02040503050406030204" pitchFamily="18" charset="0"/>
              </a:rPr>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It may be later in life when the nest egg is broken and we have little to look forward to except an empty nest. </a:t>
            </a:r>
          </a:p>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owns it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a:t>
            </a:r>
            <a:r>
              <a:rPr lang="en-US" sz="2400" b="1" dirty="0" smtClean="0">
                <a:latin typeface="Cambria" panose="02040503050406030204" pitchFamily="18" charset="0"/>
                <a:ea typeface="Cambria" panose="02040503050406030204" pitchFamily="18" charset="0"/>
              </a:rPr>
              <a:t>  You </a:t>
            </a:r>
            <a:r>
              <a:rPr lang="en-US" sz="2400" b="1" dirty="0" smtClean="0">
                <a:latin typeface="Cambria" panose="02040503050406030204" pitchFamily="18" charset="0"/>
                <a:ea typeface="Cambria" panose="02040503050406030204" pitchFamily="18" charset="0"/>
              </a:rPr>
              <a:t>will never be in financial trouble if you remember those four words</a:t>
            </a:r>
            <a:r>
              <a:rPr lang="en-US" sz="2400" b="1" dirty="0">
                <a:latin typeface="Cambria" panose="02040503050406030204" pitchFamily="18" charset="0"/>
                <a:ea typeface="Cambria" panose="02040503050406030204" pitchFamily="18" charset="0"/>
              </a:rPr>
              <a:t>. They will revolutionize your thinking on finances.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693145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8147" y="116825"/>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800" dirty="0">
                <a:effectLst>
                  <a:outerShdw blurRad="38100" dist="38100" dir="2700000" algn="tl">
                    <a:srgbClr val="000000">
                      <a:alpha val="43137"/>
                    </a:srgbClr>
                  </a:outerShdw>
                </a:effectLst>
                <a:latin typeface="Britannic Bold" panose="020B0903060703020204" pitchFamily="34" charset="0"/>
              </a:rPr>
              <a:t>God Owns It all</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77906" y="1143001"/>
            <a:ext cx="8610600" cy="5293757"/>
          </a:xfrm>
          <a:prstGeom prst="rect">
            <a:avLst/>
          </a:prstGeom>
          <a:noFill/>
          <a:effectLst/>
        </p:spPr>
        <p:txBody>
          <a:bodyPr wrap="square" rtlCol="0">
            <a:spAutoFit/>
          </a:bodyPr>
          <a:lstStyle/>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Think of the difference it could make if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owns it all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was</a:t>
            </a:r>
            <a:r>
              <a:rPr lang="en-US" sz="2400" b="1" dirty="0" smtClean="0">
                <a:latin typeface="Cambria" panose="02040503050406030204" pitchFamily="18" charset="0"/>
                <a:ea typeface="Cambria" panose="02040503050406030204" pitchFamily="18" charset="0"/>
              </a:rPr>
              <a:t>, as a reminder, stamped in bold letters </a:t>
            </a:r>
            <a:r>
              <a:rPr lang="en-US" sz="2400" b="1" dirty="0" smtClean="0">
                <a:latin typeface="Cambria" panose="02040503050406030204" pitchFamily="18" charset="0"/>
                <a:ea typeface="Cambria" panose="02040503050406030204" pitchFamily="18" charset="0"/>
              </a:rPr>
              <a:t>on </a:t>
            </a:r>
            <a:r>
              <a:rPr lang="en-US" sz="2400" b="1" dirty="0" smtClean="0">
                <a:latin typeface="Cambria" panose="02040503050406030204" pitchFamily="18" charset="0"/>
                <a:ea typeface="Cambria" panose="02040503050406030204" pitchFamily="18" charset="0"/>
              </a:rPr>
              <a:t>all financial instruments and all material possessions.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Paper and coin currency, checkbooks, credit cards, financial documents and receipts, social media apps, and platforms.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Why don’t </a:t>
            </a:r>
            <a:r>
              <a:rPr lang="en-US" sz="2400" b="1"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a:t>
            </a:r>
            <a:r>
              <a:rPr lang="en-US" sz="2400" b="1" dirty="0" smtClean="0">
                <a:latin typeface="Cambria" panose="02040503050406030204" pitchFamily="18" charset="0"/>
                <a:ea typeface="Cambria" panose="02040503050406030204" pitchFamily="18" charset="0"/>
              </a:rPr>
              <a:t> find </a:t>
            </a:r>
            <a:r>
              <a:rPr lang="en-US" sz="2400" b="1" dirty="0" smtClean="0">
                <a:latin typeface="Cambria" panose="02040503050406030204" pitchFamily="18" charset="0"/>
                <a:ea typeface="Cambria" panose="02040503050406030204" pitchFamily="18" charset="0"/>
              </a:rPr>
              <a:t>a conspicuous place where you pay your bills or regularly plan your finances and write down those words: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owns it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a:t>
            </a:r>
            <a:r>
              <a:rPr lang="en-US" sz="2400" b="1" i="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Post them where you will continually be reminded of this truth. </a:t>
            </a:r>
          </a:p>
          <a:p>
            <a:pPr indent="457200">
              <a:spcAft>
                <a:spcPts val="1500"/>
              </a:spcAft>
              <a:tabLst>
                <a:tab pos="457200" algn="l"/>
              </a:tabLst>
            </a:pPr>
            <a:r>
              <a:rPr lang="en-US" sz="2400" b="1" dirty="0" smtClean="0">
                <a:latin typeface="Cambria" panose="02040503050406030204" pitchFamily="18" charset="0"/>
                <a:ea typeface="Cambria" panose="02040503050406030204" pitchFamily="18" charset="0"/>
              </a:rPr>
              <a:t>Then make a decision to live these words.</a:t>
            </a:r>
          </a:p>
        </p:txBody>
      </p:sp>
    </p:spTree>
    <p:extLst>
      <p:ext uri="{BB962C8B-B14F-4D97-AF65-F5344CB8AC3E}">
        <p14:creationId xmlns="" xmlns:p14="http://schemas.microsoft.com/office/powerpoint/2010/main" val="3252052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4106" y="52893"/>
            <a:ext cx="85344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Introduction</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086600" y="323850"/>
            <a:ext cx="1528482" cy="774700"/>
          </a:xfrm>
          <a:prstGeom prst="rect">
            <a:avLst/>
          </a:prstGeom>
          <a:noFill/>
          <a:ln w="9525">
            <a:noFill/>
            <a:miter lim="800000"/>
            <a:headEnd/>
            <a:tailEnd/>
          </a:ln>
          <a:effectLst>
            <a:outerShdw dist="38100" dir="2700000" rotWithShape="0">
              <a:srgbClr val="808080">
                <a:alpha val="42998"/>
              </a:srgbClr>
            </a:outerShdw>
          </a:effectLst>
        </p:spPr>
      </p:pic>
      <p:sp>
        <p:nvSpPr>
          <p:cNvPr id="7" name="TextBox 6"/>
          <p:cNvSpPr txBox="1"/>
          <p:nvPr/>
        </p:nvSpPr>
        <p:spPr>
          <a:xfrm>
            <a:off x="258857" y="1098550"/>
            <a:ext cx="8656544" cy="5355312"/>
          </a:xfrm>
          <a:prstGeom prst="rect">
            <a:avLst/>
          </a:prstGeom>
          <a:solidFill>
            <a:srgbClr val="FCF2D4"/>
          </a:solidFill>
          <a:ln>
            <a:solidFill>
              <a:schemeClr val="bg1">
                <a:alpha val="0"/>
              </a:schemeClr>
            </a:solidFill>
          </a:ln>
          <a:effectLst/>
        </p:spPr>
        <p:txBody>
          <a:bodyPr wrap="square" rtlCol="0">
            <a:spAutoFit/>
          </a:bodyPr>
          <a:lstStyle/>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Paul had already addressed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Crucial Concerns of Ministry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(1:1-3:18</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described the purpose of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Ministry of Reconciliation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(4:1-5:21</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painted</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 Realistic Portrait of Ministry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(6:1-7:16). </a:t>
            </a:r>
            <a:r>
              <a:rPr lang="en-US" sz="2400" dirty="0" smtClean="0"/>
              <a:t>	</a:t>
            </a:r>
          </a:p>
          <a:p>
            <a:pPr indent="457200">
              <a:spcAft>
                <a:spcPts val="1200"/>
              </a:spcAft>
              <a:tabLst>
                <a:tab pos="457200" algn="l"/>
              </a:tabLst>
            </a:pPr>
            <a:r>
              <a:rPr lang="en-US" sz="2400" b="1" dirty="0" smtClean="0">
                <a:latin typeface="Cambria" panose="02040503050406030204" pitchFamily="18" charset="0"/>
                <a:ea typeface="Cambria" panose="02040503050406030204" pitchFamily="18" charset="0"/>
              </a:rPr>
              <a:t>Now, Paul turns to </a:t>
            </a:r>
            <a:r>
              <a:rPr lang="en-US" sz="2400" b="1" dirty="0" smtClean="0">
                <a:latin typeface="Cambria" panose="02040503050406030204" pitchFamily="18" charset="0"/>
                <a:ea typeface="Cambria" panose="02040503050406030204" pitchFamily="18" charset="0"/>
              </a:rPr>
              <a:t>discussing </a:t>
            </a:r>
            <a:r>
              <a:rPr lang="en-US" sz="2400" b="1" dirty="0" smtClean="0">
                <a:latin typeface="Cambria" panose="02040503050406030204" pitchFamily="18" charset="0"/>
                <a:ea typeface="Cambria" panose="02040503050406030204" pitchFamily="18" charset="0"/>
              </a:rPr>
              <a:t>money’s relationship to the ministry, and the importance of believers having a proper understanding of finances and giving.  </a:t>
            </a:r>
          </a:p>
          <a:p>
            <a:pPr marL="457200" indent="-342900">
              <a:buClr>
                <a:srgbClr val="C00000"/>
              </a:buClr>
              <a:buSzPct val="80000"/>
              <a:buFont typeface="Wingdings" panose="05000000000000000000" pitchFamily="2" charset="2"/>
              <a:buChar char="Ø"/>
              <a:tabLst>
                <a:tab pos="457200" algn="l"/>
              </a:tabLst>
            </a:pPr>
            <a:r>
              <a:rPr lang="en-US" sz="2400" b="1" dirty="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8:1-15, </a:t>
            </a:r>
            <a:r>
              <a:rPr lang="en-US" sz="2400" b="1" dirty="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reminds the Corinthians of their financial commitment to the suffering church in Jerusalem, and calls them to fulfill their intention. </a:t>
            </a:r>
            <a:endParaRPr lang="en-US" sz="2400" b="1" dirty="0">
              <a:latin typeface="Cambria" panose="02040503050406030204" pitchFamily="18" charset="0"/>
              <a:ea typeface="Cambria" panose="02040503050406030204" pitchFamily="18" charset="0"/>
            </a:endParaRPr>
          </a:p>
          <a:p>
            <a:pPr marL="457200" indent="-342900">
              <a:buClr>
                <a:srgbClr val="C00000"/>
              </a:buClr>
              <a:buSzPct val="80000"/>
              <a:buFont typeface="Wingdings" panose="05000000000000000000" pitchFamily="2" charset="2"/>
              <a:buChar char="Ø"/>
              <a:tabLst>
                <a:tab pos="457200" algn="l"/>
              </a:tabLst>
            </a:pPr>
            <a:endParaRPr lang="en-US" sz="1000" b="1" dirty="0">
              <a:latin typeface="Cambria" panose="02040503050406030204" pitchFamily="18" charset="0"/>
              <a:ea typeface="Cambria" panose="02040503050406030204" pitchFamily="18" charset="0"/>
            </a:endParaRPr>
          </a:p>
          <a:p>
            <a:pPr marL="457200" indent="-342900">
              <a:buClr>
                <a:srgbClr val="C00000"/>
              </a:buClr>
              <a:buSzPct val="80000"/>
              <a:buFont typeface="Wingdings" panose="05000000000000000000" pitchFamily="2" charset="2"/>
              <a:buChar char="Ø"/>
              <a:tabLst>
                <a:tab pos="457200" algn="l"/>
              </a:tabLst>
            </a:pPr>
            <a:r>
              <a:rPr lang="en-US" sz="2400" b="1" dirty="0">
                <a:latin typeface="Cambria" panose="02040503050406030204" pitchFamily="18" charset="0"/>
                <a:ea typeface="Cambria" panose="02040503050406030204" pitchFamily="18" charset="0"/>
              </a:rPr>
              <a:t>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9:1-15, </a:t>
            </a:r>
            <a:r>
              <a:rPr lang="en-US" sz="2400" b="1" dirty="0" smtClean="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his discussion on handling money biblically and wisely, Paul outlines the overarching principles of giving applicable to believers today.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2447652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447800" y="914400"/>
            <a:ext cx="6172200" cy="5350042"/>
          </a:xfrm>
          <a:prstGeom prst="rect">
            <a:avLst/>
          </a:prstGeom>
          <a:ln>
            <a:noFill/>
          </a:ln>
          <a:effectLst>
            <a:outerShdw blurRad="190500" algn="tl" rotWithShape="0">
              <a:srgbClr val="000000">
                <a:alpha val="70000"/>
              </a:srgbClr>
            </a:outerShdw>
          </a:effectLst>
        </p:spPr>
      </p:pic>
      <p:pic>
        <p:nvPicPr>
          <p:cNvPr id="6" name="Picture 5" descr="Photo of Jesus2.jpg"/>
          <p:cNvPicPr>
            <a:picLocks noChangeAspect="1"/>
          </p:cNvPicPr>
          <p:nvPr/>
        </p:nvPicPr>
        <p:blipFill>
          <a:blip r:embed="rId3" cstate="print"/>
          <a:srcRect t="2051" b="14872"/>
          <a:stretch>
            <a:fillRect/>
          </a:stretch>
        </p:blipFill>
        <p:spPr>
          <a:xfrm>
            <a:off x="1219200" y="228600"/>
            <a:ext cx="6629400" cy="6409592"/>
          </a:xfrm>
          <a:prstGeom prst="rect">
            <a:avLst/>
          </a:prstGeom>
          <a:ln>
            <a:noFill/>
          </a:ln>
          <a:effectLst>
            <a:outerShdw blurRad="190500" algn="tl" rotWithShape="0">
              <a:srgbClr val="000000">
                <a:alpha val="70000"/>
              </a:srgbClr>
            </a:outerShdw>
          </a:effectLst>
        </p:spPr>
      </p:pic>
      <p:sp>
        <p:nvSpPr>
          <p:cNvPr id="5" name="TextBox 4"/>
          <p:cNvSpPr txBox="1"/>
          <p:nvPr/>
        </p:nvSpPr>
        <p:spPr>
          <a:xfrm>
            <a:off x="533400" y="5105400"/>
            <a:ext cx="7848600" cy="584775"/>
          </a:xfrm>
          <a:prstGeom prst="rect">
            <a:avLst/>
          </a:prstGeom>
          <a:noFill/>
          <a:effectLst>
            <a:outerShdw blurRad="25400" dist="38100" dir="19200000" algn="bl" rotWithShape="0">
              <a:schemeClr val="tx1"/>
            </a:outerShdw>
          </a:effectLst>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Making Good Sense with Our Dollars</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par>
                          <p:cTn id="12" fill="hold">
                            <p:stCondLst>
                              <p:cond delay="60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349BA6"/>
          </a:solidFill>
          <a:effectLst>
            <a:outerShdw blurRad="25400" dist="38100" dir="18000000" rotWithShape="0">
              <a:schemeClr val="tx1"/>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22 May 2024</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a:noFill/>
          <a:effectLst/>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rPr>
              <a:t>Book of Second Corinthians</a:t>
            </a:r>
            <a:endParaRPr lang="en-US" sz="3000" b="1" dirty="0" smtClean="0">
              <a:ln>
                <a:prstDash val="solid"/>
              </a:ln>
              <a:solidFill>
                <a:prstClr val="black"/>
              </a:solidFill>
              <a:effectLst>
                <a:outerShdw blurRad="38100" dist="38100" dir="2700000" algn="tl">
                  <a:srgbClr val="000000">
                    <a:alpha val="43137"/>
                  </a:srgbClr>
                </a:outerShdw>
              </a:effectLst>
              <a:latin typeface="Britannic Bold" pitchFamily="34" charset="0"/>
              <a:cs typeface="Arial" pitchFamily="34" charset="0"/>
            </a:endParaRPr>
          </a:p>
        </p:txBody>
      </p:sp>
      <p:sp>
        <p:nvSpPr>
          <p:cNvPr id="4" name="TextBox 3"/>
          <p:cNvSpPr txBox="1"/>
          <p:nvPr/>
        </p:nvSpPr>
        <p:spPr>
          <a:xfrm>
            <a:off x="304800" y="2133601"/>
            <a:ext cx="8534400" cy="2923877"/>
          </a:xfrm>
          <a:prstGeom prst="rect">
            <a:avLst/>
          </a:prstGeom>
          <a:noFill/>
          <a:effectLst/>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effectLst>
                  <a:outerShdw blurRad="12700" dist="25400" dir="18900000" algn="bl" rotWithShape="0">
                    <a:schemeClr val="tx1"/>
                  </a:outerShdw>
                </a:effectLst>
                <a:latin typeface="Britannic Bold" pitchFamily="34" charset="0"/>
              </a:rPr>
              <a:t>Before next class, read the below chapters in the KJV and in one other versions of the Bible, i.e., NIV, NRSV, TLB,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8:10 – 24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“Fanning the Financial Flame”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2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2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2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rot="21445311">
            <a:off x="395216" y="3017096"/>
            <a:ext cx="6103539" cy="800219"/>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Making Good Sense with Our Dollars</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 </a:t>
            </a:r>
            <a:r>
              <a:rPr lang="en-US" sz="2200" b="1" dirty="0" smtClean="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rPr>
              <a:t>8:1-9 </a:t>
            </a:r>
            <a:endParaRPr lang="en-US" sz="2200" b="1" dirty="0">
              <a:solidFill>
                <a:srgbClr val="960000"/>
              </a:solidFill>
              <a:effectLst>
                <a:outerShdw blurRad="38100" dist="38100" dir="2700000" algn="tl">
                  <a:srgbClr val="000000">
                    <a:alpha val="43137"/>
                  </a:srgbClr>
                </a:outerShdw>
              </a:effectLst>
              <a:latin typeface="Georgia" pitchFamily="18" charset="0"/>
              <a:ea typeface="Cambria" panose="02040503050406030204" pitchFamily="18" charset="0"/>
            </a:endParaRPr>
          </a:p>
        </p:txBody>
      </p:sp>
    </p:spTree>
    <p:extLst>
      <p:ext uri="{BB962C8B-B14F-4D97-AF65-F5344CB8AC3E}">
        <p14:creationId xmlns="" xmlns:p14="http://schemas.microsoft.com/office/powerpoint/2010/main" val="626804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143000"/>
            <a:ext cx="8686800" cy="5409173"/>
          </a:xfrm>
          <a:prstGeom prst="rect">
            <a:avLst/>
          </a:prstGeom>
          <a:noFill/>
          <a:effectLst/>
        </p:spPr>
        <p:txBody>
          <a:bodyPr wrap="square" rtlCol="0">
            <a:spAutoFit/>
          </a:bodyPr>
          <a:lstStyle/>
          <a:p>
            <a:pPr indent="457200">
              <a:spcAft>
                <a:spcPts val="1200"/>
              </a:spcAf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 </a:t>
            </a:r>
            <a:r>
              <a:rPr lang="en-US" sz="2350" b="1" dirty="0" smtClean="0">
                <a:latin typeface="Cambria" panose="02040503050406030204" pitchFamily="18" charset="0"/>
                <a:ea typeface="Cambria" panose="02040503050406030204" pitchFamily="18" charset="0"/>
              </a:rPr>
              <a:t>opens our study by reminding us of the financial challenges facing the church in Jerusalem.   </a:t>
            </a:r>
          </a:p>
          <a:p>
            <a:pPr indent="457200">
              <a:spcAft>
                <a:spcPts val="1200"/>
              </a:spcAft>
              <a:tabLst>
                <a:tab pos="457200" algn="l"/>
                <a:tab pos="627063" algn="l"/>
              </a:tabLst>
            </a:pP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says</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the </a:t>
            </a:r>
            <a:r>
              <a:rPr lang="en-US" sz="2350" b="1" dirty="0" smtClean="0">
                <a:latin typeface="Cambria" panose="02040503050406030204" pitchFamily="18" charset="0"/>
                <a:ea typeface="Cambria" panose="02040503050406030204" pitchFamily="18" charset="0"/>
              </a:rPr>
              <a:t>church in Jerusalem was in serious trouble, its very existence was in doubt.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Jewish church in Jerusalem had now been existence for more than </a:t>
            </a:r>
            <a:r>
              <a:rPr lang="en-US" sz="2350" b="1" dirty="0" smtClean="0">
                <a:latin typeface="Cambria" panose="02040503050406030204" pitchFamily="18" charset="0"/>
                <a:ea typeface="Cambria" panose="02040503050406030204" pitchFamily="18" charset="0"/>
              </a:rPr>
              <a:t>two </a:t>
            </a:r>
            <a:r>
              <a:rPr lang="en-US" sz="2350" b="1" dirty="0" smtClean="0">
                <a:latin typeface="Cambria" panose="02040503050406030204" pitchFamily="18" charset="0"/>
                <a:ea typeface="Cambria" panose="02040503050406030204" pitchFamily="18" charset="0"/>
              </a:rPr>
              <a:t>decades.  The Jewish believers in that church had been increasingly ostracized, persecuted, arrested, </a:t>
            </a:r>
            <a:r>
              <a:rPr lang="en-US" sz="2350" b="1" dirty="0" smtClean="0">
                <a:latin typeface="Cambria" panose="02040503050406030204" pitchFamily="18" charset="0"/>
                <a:ea typeface="Cambria" panose="02040503050406030204" pitchFamily="18" charset="0"/>
              </a:rPr>
              <a:t>tried, </a:t>
            </a:r>
            <a:r>
              <a:rPr lang="en-US" sz="2350" b="1" dirty="0" smtClean="0">
                <a:latin typeface="Cambria" panose="02040503050406030204" pitchFamily="18" charset="0"/>
                <a:ea typeface="Cambria" panose="02040503050406030204" pitchFamily="18" charset="0"/>
              </a:rPr>
              <a:t>and shunned.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Some were even boycotted, </a:t>
            </a:r>
            <a:r>
              <a:rPr lang="en-US" sz="2350" b="1" dirty="0" smtClean="0">
                <a:latin typeface="Cambria" panose="02040503050406030204" pitchFamily="18" charset="0"/>
                <a:ea typeface="Cambria" panose="02040503050406030204" pitchFamily="18" charset="0"/>
              </a:rPr>
              <a:t>exiled, </a:t>
            </a:r>
            <a:r>
              <a:rPr lang="en-US" sz="2350" b="1" dirty="0" smtClean="0">
                <a:latin typeface="Cambria" panose="02040503050406030204" pitchFamily="18" charset="0"/>
                <a:ea typeface="Cambria" panose="02040503050406030204" pitchFamily="18" charset="0"/>
              </a:rPr>
              <a:t>and executed. </a:t>
            </a:r>
            <a:r>
              <a:rPr lang="en-US" sz="2350" b="1" dirty="0" smtClean="0">
                <a:latin typeface="Cambria" panose="02040503050406030204" pitchFamily="18" charset="0"/>
                <a:ea typeface="Cambria" panose="02040503050406030204" pitchFamily="18" charset="0"/>
              </a:rPr>
              <a:t> Their </a:t>
            </a:r>
            <a:r>
              <a:rPr lang="en-US" sz="2350" b="1" dirty="0" smtClean="0">
                <a:latin typeface="Cambria" panose="02040503050406030204" pitchFamily="18" charset="0"/>
                <a:ea typeface="Cambria" panose="02040503050406030204" pitchFamily="18" charset="0"/>
              </a:rPr>
              <a:t>own countrymen, family members, and friends had turned against them.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prophecy Jesus spoke before His death and resurrection was coming to pass before their very eyes:</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4194770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143000"/>
            <a:ext cx="8686800" cy="5693122"/>
          </a:xfrm>
          <a:prstGeom prst="rect">
            <a:avLst/>
          </a:prstGeom>
          <a:noFill/>
          <a:effectLst/>
        </p:spPr>
        <p:txBody>
          <a:bodyPr wrap="square" rtlCol="0">
            <a:spAutoFit/>
          </a:bodyPr>
          <a:lstStyle/>
          <a:p>
            <a:pPr indent="457200">
              <a:spcAft>
                <a:spcPts val="1200"/>
              </a:spcAft>
            </a:pPr>
            <a:r>
              <a:rPr lang="en-US" sz="2350" b="1" i="1" dirty="0" smtClean="0">
                <a:latin typeface="Cambria" panose="02040503050406030204" pitchFamily="18" charset="0"/>
                <a:ea typeface="Cambria" panose="02040503050406030204" pitchFamily="18" charset="0"/>
              </a:rPr>
              <a:t>“Do not think that I came to bring peace on earth; I did not come to bring peace, but a sword. </a:t>
            </a:r>
            <a:r>
              <a:rPr lang="en-US" sz="2350" b="1" i="1" dirty="0" smtClean="0">
                <a:latin typeface="Cambria" panose="02040503050406030204" pitchFamily="18" charset="0"/>
                <a:ea typeface="Cambria" panose="02040503050406030204" pitchFamily="18" charset="0"/>
              </a:rPr>
              <a:t> For </a:t>
            </a:r>
            <a:r>
              <a:rPr lang="en-US" sz="2350" b="1" i="1" dirty="0" smtClean="0">
                <a:latin typeface="Cambria" panose="02040503050406030204" pitchFamily="18" charset="0"/>
                <a:ea typeface="Cambria" panose="02040503050406030204" pitchFamily="18" charset="0"/>
              </a:rPr>
              <a:t>I came to set a man against his father, and a daughter against her mother, and a daughter-in-law against her mother-in-law; and a man’s enemies will be members of his </a:t>
            </a:r>
            <a:r>
              <a:rPr lang="en-US" sz="2350" b="1" i="1" dirty="0" smtClean="0">
                <a:latin typeface="Cambria" panose="02040503050406030204" pitchFamily="18" charset="0"/>
                <a:ea typeface="Cambria" panose="02040503050406030204" pitchFamily="18" charset="0"/>
              </a:rPr>
              <a:t>household”</a:t>
            </a:r>
            <a:r>
              <a:rPr lang="en-US" sz="235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 10:34-36</a:t>
            </a:r>
            <a:r>
              <a:rPr lang="en-US" sz="2350" b="1" dirty="0" smtClean="0">
                <a:latin typeface="Cambria" panose="02040503050406030204" pitchFamily="18" charset="0"/>
                <a:ea typeface="Cambria" panose="02040503050406030204" pitchFamily="18" charset="0"/>
              </a:rPr>
              <a:t>).</a:t>
            </a:r>
            <a:endParaRPr lang="en-US" sz="2350" b="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In Jerusalem and Judea, most of the same Jewish authorities and institutions that had sent Jesus to the cross still held power.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To be a follower of Jesus under that regime had move from uncomfortable to excruciating. </a:t>
            </a:r>
            <a:r>
              <a:rPr lang="en-US" sz="2350" b="1" dirty="0" smtClean="0">
                <a:latin typeface="Cambria" panose="02040503050406030204" pitchFamily="18" charset="0"/>
                <a:ea typeface="Cambria" panose="02040503050406030204" pitchFamily="18" charset="0"/>
              </a:rPr>
              <a:t> As </a:t>
            </a:r>
            <a:r>
              <a:rPr lang="en-US" sz="2350" b="1" dirty="0" smtClean="0">
                <a:latin typeface="Cambria" panose="02040503050406030204" pitchFamily="18" charset="0"/>
                <a:ea typeface="Cambria" panose="02040503050406030204" pitchFamily="18" charset="0"/>
              </a:rPr>
              <a:t>a result of the persecution, many Jewish Christians had no work.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Who would hire or purchase goods from a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heretic</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Christian? </a:t>
            </a:r>
            <a:r>
              <a:rPr lang="en-US" sz="2350" b="1" dirty="0" smtClean="0">
                <a:latin typeface="Cambria" panose="02040503050406030204" pitchFamily="18" charset="0"/>
                <a:ea typeface="Cambria" panose="02040503050406030204" pitchFamily="18" charset="0"/>
              </a:rPr>
              <a:t> Without </a:t>
            </a:r>
            <a:r>
              <a:rPr lang="en-US" sz="2350" b="1" dirty="0" smtClean="0">
                <a:latin typeface="Cambria" panose="02040503050406030204" pitchFamily="18" charset="0"/>
                <a:ea typeface="Cambria" panose="02040503050406030204" pitchFamily="18" charset="0"/>
              </a:rPr>
              <a:t>work, they had no money. </a:t>
            </a:r>
            <a:r>
              <a:rPr lang="en-US" sz="2350" b="1" dirty="0" smtClean="0">
                <a:latin typeface="Cambria" panose="02040503050406030204" pitchFamily="18" charset="0"/>
                <a:ea typeface="Cambria" panose="02040503050406030204" pitchFamily="18" charset="0"/>
              </a:rPr>
              <a:t> Without </a:t>
            </a:r>
            <a:r>
              <a:rPr lang="en-US" sz="2350" b="1" dirty="0" smtClean="0">
                <a:latin typeface="Cambria" panose="02040503050406030204" pitchFamily="18" charset="0"/>
                <a:ea typeface="Cambria" panose="02040503050406030204" pitchFamily="18" charset="0"/>
              </a:rPr>
              <a:t>money, they had no food. </a:t>
            </a:r>
          </a:p>
        </p:txBody>
      </p:sp>
      <p:sp>
        <p:nvSpPr>
          <p:cNvPr id="6" name="Title 1"/>
          <p:cNvSpPr>
            <a:spLocks noGrp="1"/>
          </p:cNvSpPr>
          <p:nvPr>
            <p:ph type="title"/>
          </p:nvPr>
        </p:nvSpPr>
        <p:spPr>
          <a:xfrm>
            <a:off x="313765" y="1524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8065947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1066801"/>
            <a:ext cx="8771965" cy="5770811"/>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Considering </a:t>
            </a:r>
            <a:r>
              <a:rPr lang="en-US" sz="2350" b="1" dirty="0">
                <a:latin typeface="Cambria" panose="02040503050406030204" pitchFamily="18" charset="0"/>
                <a:ea typeface="Cambria" panose="02040503050406030204" pitchFamily="18" charset="0"/>
              </a:rPr>
              <a:t>the Jerusalem church had </a:t>
            </a:r>
            <a:r>
              <a:rPr lang="en-US" sz="2350" b="1" dirty="0" smtClean="0">
                <a:latin typeface="Cambria" panose="02040503050406030204" pitchFamily="18" charset="0"/>
                <a:ea typeface="Cambria" panose="02040503050406030204" pitchFamily="18" charset="0"/>
              </a:rPr>
              <a:t>prospered in its early years, they had reached the brink of financial ruin. </a:t>
            </a:r>
            <a:endParaRPr lang="en-US" sz="2350" b="1" i="1" dirty="0" smtClean="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Jerusalem church was hurting, and it broke Paul’s heart to think that the church where it all began could be facing </a:t>
            </a:r>
            <a:r>
              <a:rPr lang="en-US" sz="2350" b="1" dirty="0" smtClean="0">
                <a:latin typeface="Cambria" panose="02040503050406030204" pitchFamily="18" charset="0"/>
                <a:ea typeface="Cambria" panose="02040503050406030204" pitchFamily="18" charset="0"/>
              </a:rPr>
              <a:t>its’ </a:t>
            </a:r>
            <a:r>
              <a:rPr lang="en-US" sz="2350" b="1" dirty="0" smtClean="0">
                <a:latin typeface="Cambria" panose="02040503050406030204" pitchFamily="18" charset="0"/>
                <a:ea typeface="Cambria" panose="02040503050406030204" pitchFamily="18" charset="0"/>
              </a:rPr>
              <a:t>end.</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God gave Paul a thought that: </a:t>
            </a:r>
            <a:r>
              <a:rPr lang="en-US" sz="2350" b="1" i="1" dirty="0" smtClean="0">
                <a:latin typeface="Cambria" panose="02040503050406030204" pitchFamily="18" charset="0"/>
                <a:ea typeface="Cambria" panose="02040503050406030204" pitchFamily="18" charset="0"/>
              </a:rPr>
              <a:t>“As </a:t>
            </a:r>
            <a:r>
              <a:rPr lang="en-US" sz="2350" b="1" i="1" dirty="0" smtClean="0">
                <a:latin typeface="Cambria" panose="02040503050406030204" pitchFamily="18" charset="0"/>
                <a:ea typeface="Cambria" panose="02040503050406030204" pitchFamily="18" charset="0"/>
              </a:rPr>
              <a:t>you travel these areas, take up a collection for the needs of the church in Jerusalem.”</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Having mentioned this </a:t>
            </a:r>
            <a:r>
              <a:rPr lang="en-US" sz="2350" b="1" i="1" dirty="0" smtClean="0">
                <a:latin typeface="Cambria" panose="02040503050406030204" pitchFamily="18" charset="0"/>
                <a:ea typeface="Cambria" panose="02040503050406030204" pitchFamily="18" charset="0"/>
              </a:rPr>
              <a:t>“collection for the saints”</a:t>
            </a:r>
            <a:r>
              <a:rPr lang="en-US" sz="2350" b="1" dirty="0" smtClean="0">
                <a:latin typeface="Cambria" panose="02040503050406030204" pitchFamily="18" charset="0"/>
                <a:ea typeface="Cambria" panose="02040503050406030204" pitchFamily="18" charset="0"/>
              </a:rPr>
              <a:t> of Jerusalem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16:1</a:t>
            </a:r>
            <a:r>
              <a:rPr lang="en-US" sz="2350" b="1" dirty="0" smtClean="0">
                <a:latin typeface="Cambria" panose="02040503050406030204" pitchFamily="18" charset="0"/>
                <a:ea typeface="Cambria" panose="02040503050406030204" pitchFamily="18" charset="0"/>
              </a:rPr>
              <a:t>, here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2Cor</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8</a:t>
            </a:r>
            <a:r>
              <a:rPr lang="en-US" sz="2350" b="1" dirty="0" smtClean="0">
                <a:latin typeface="Cambria" panose="02040503050406030204" pitchFamily="18" charset="0"/>
                <a:ea typeface="Cambria" panose="02040503050406030204" pitchFamily="18" charset="0"/>
              </a:rPr>
              <a:t>, as Paul approaches Corinth returns to this issue of the collection.</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Given his bumpy relationship with the Corinthian church, Paul was understandably concerned about whether they would be willing to fulfill their financial commitment to the Lord.   </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909115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3765" y="1066800"/>
            <a:ext cx="8686800" cy="5201424"/>
          </a:xfrm>
          <a:prstGeom prst="rect">
            <a:avLst/>
          </a:prstGeom>
          <a:noFill/>
          <a:effectLst/>
        </p:spPr>
        <p:txBody>
          <a:bodyPr wrap="square" rtlCol="0">
            <a:spAutoFit/>
          </a:bodyPr>
          <a:lstStyle/>
          <a:p>
            <a:pPr indent="457200">
              <a:spcAft>
                <a:spcPts val="1200"/>
              </a:spcAft>
            </a:pPr>
            <a:r>
              <a:rPr lang="en-US" sz="2350" b="1" dirty="0" smtClean="0">
                <a:latin typeface="Cambria" panose="02040503050406030204" pitchFamily="18" charset="0"/>
                <a:ea typeface="Cambria" panose="02040503050406030204" pitchFamily="18" charset="0"/>
              </a:rPr>
              <a:t>He sensed their enthusiasm for the project had wane. Since they had been cut off from the apostles and temporarily severed from other Christian churches.</a:t>
            </a:r>
            <a:endPar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spcAft>
                <a:spcPts val="1200"/>
              </a:spcAft>
            </a:pPr>
            <a:r>
              <a:rPr lang="en-US" sz="10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Because of the internal strife and the influence of the false teachers, the Corinthians attention had been drawn inward.  As a result they had lost their outward focus. </a:t>
            </a:r>
            <a:endParaRPr lang="en-US" sz="1000" b="1" dirty="0">
              <a:latin typeface="Cambria" panose="02040503050406030204" pitchFamily="18" charset="0"/>
              <a:ea typeface="Cambria" panose="02040503050406030204" pitchFamily="18" charset="0"/>
            </a:endParaRP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To help renew their faithfulness and encourage their outward vision, Paul sets before them two examples of self-sacrificial giving: </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The Macedonians (8:1-5).</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Jesus Christ (8:9).</a:t>
            </a:r>
          </a:p>
          <a:p>
            <a:pPr indent="457200">
              <a:spcAft>
                <a:spcPts val="1200"/>
              </a:spcAft>
              <a:tabLst>
                <a:tab pos="457200" algn="l"/>
                <a:tab pos="627063" algn="l"/>
              </a:tabLst>
            </a:pPr>
            <a:r>
              <a:rPr lang="en-US" sz="2350" b="1" dirty="0" smtClean="0">
                <a:latin typeface="Cambria" panose="02040503050406030204" pitchFamily="18" charset="0"/>
                <a:ea typeface="Cambria" panose="02040503050406030204" pitchFamily="18" charset="0"/>
              </a:rPr>
              <a:t>Exhortation to the Corinthians (8:6-8).</a:t>
            </a:r>
          </a:p>
        </p:txBody>
      </p:sp>
      <p:sp>
        <p:nvSpPr>
          <p:cNvPr id="6" name="Title 1"/>
          <p:cNvSpPr>
            <a:spLocks noGrp="1"/>
          </p:cNvSpPr>
          <p:nvPr>
            <p:ph type="title"/>
          </p:nvPr>
        </p:nvSpPr>
        <p:spPr>
          <a:xfrm>
            <a:off x="313765" y="76200"/>
            <a:ext cx="868680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 </a:t>
            </a:r>
            <a:r>
              <a:rPr lang="en-US" sz="3200"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16698784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18652" y="1219200"/>
            <a:ext cx="8458200" cy="535531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91440" rIns="182880" bIns="91440" rtlCol="0">
            <a:spAutoFit/>
          </a:bodyPr>
          <a:lstStyle/>
          <a:p>
            <a:pPr algn="just"/>
            <a:r>
              <a:rPr lang="en-US" sz="2800" b="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Moreover</a:t>
            </a:r>
            <a:r>
              <a:rPr lang="en-US" sz="2800" i="1" dirty="0">
                <a:latin typeface="Georgia" panose="02040502050405020303" pitchFamily="18" charset="0"/>
              </a:rPr>
              <a:t>, brethren, we make known to you the grace of God bestowed on the churches of Macedonia: </a:t>
            </a:r>
            <a:r>
              <a:rPr lang="en-US" sz="2800" b="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that </a:t>
            </a:r>
            <a:r>
              <a:rPr lang="en-US" sz="2800" i="1" dirty="0">
                <a:latin typeface="Georgia" panose="02040502050405020303" pitchFamily="18" charset="0"/>
              </a:rPr>
              <a:t>in a great trial of affliction the abundance of their joy and their deep poverty abounded in the riches of their liberality. </a:t>
            </a:r>
            <a:r>
              <a:rPr lang="en-US" sz="2800" b="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For </a:t>
            </a:r>
            <a:r>
              <a:rPr lang="en-US" sz="2800" i="1" dirty="0">
                <a:latin typeface="Georgia" panose="02040502050405020303" pitchFamily="18" charset="0"/>
              </a:rPr>
              <a:t>I bear witness that according to their ability, yes, and beyond their ability, they were freely willing, </a:t>
            </a:r>
            <a:r>
              <a:rPr lang="en-US" sz="2800" b="1" baseline="30000" dirty="0" smtClean="0">
                <a:effectLst>
                  <a:outerShdw blurRad="38100" dist="38100" dir="2700000" algn="tl">
                    <a:srgbClr val="000000">
                      <a:alpha val="43137"/>
                    </a:srgbClr>
                  </a:outerShdw>
                </a:effectLst>
                <a:latin typeface="Georgia" panose="02040502050405020303" pitchFamily="18" charset="0"/>
              </a:rPr>
              <a:t>4</a:t>
            </a:r>
            <a:r>
              <a:rPr lang="en-US" sz="2800" i="1" dirty="0" smtClean="0">
                <a:latin typeface="Georgia" panose="02040502050405020303" pitchFamily="18" charset="0"/>
              </a:rPr>
              <a:t>imploring </a:t>
            </a:r>
            <a:r>
              <a:rPr lang="en-US" sz="2800" i="1" dirty="0">
                <a:latin typeface="Georgia" panose="02040502050405020303" pitchFamily="18" charset="0"/>
              </a:rPr>
              <a:t>us with much urgency that we would receive the gift and the fellowship of the ministering to the saints</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And </a:t>
            </a:r>
            <a:r>
              <a:rPr lang="en-US" sz="2800" i="1" dirty="0">
                <a:latin typeface="Georgia" panose="02040502050405020303" pitchFamily="18" charset="0"/>
              </a:rPr>
              <a:t>not only as we had hoped, but they first gave themselves to the Lord, and then to us by the will of God. </a:t>
            </a:r>
          </a:p>
        </p:txBody>
      </p:sp>
      <p:sp>
        <p:nvSpPr>
          <p:cNvPr id="6" name="Title 1"/>
          <p:cNvSpPr>
            <a:spLocks noGrp="1"/>
          </p:cNvSpPr>
          <p:nvPr>
            <p:ph type="title"/>
          </p:nvPr>
        </p:nvSpPr>
        <p:spPr>
          <a:xfrm>
            <a:off x="381000" y="152400"/>
            <a:ext cx="8503920" cy="914400"/>
          </a:xfrm>
          <a:solidFill>
            <a:srgbClr val="349BA6"/>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 Corinthians 8:1-5</a:t>
            </a:r>
            <a:endParaRPr lang="en-US"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69342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 xmlns:p14="http://schemas.microsoft.com/office/powerpoint/2010/main"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51589</TotalTime>
  <Words>2765</Words>
  <Application>Microsoft Office PowerPoint</Application>
  <PresentationFormat>On-screen Show (4:3)</PresentationFormat>
  <Paragraphs>172</Paragraphs>
  <Slides>31</Slides>
  <Notes>28</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Trek</vt:lpstr>
      <vt:lpstr>1_Trek</vt:lpstr>
      <vt:lpstr>Slide 1</vt:lpstr>
      <vt:lpstr>2 Corinthians Introduction</vt:lpstr>
      <vt:lpstr>2 Corinthians Introduction</vt:lpstr>
      <vt:lpstr>Slide 4</vt:lpstr>
      <vt:lpstr>2 Corinthians - Lesson Overview</vt:lpstr>
      <vt:lpstr>2 Corinthians - Lesson Overview</vt:lpstr>
      <vt:lpstr>2 Corinthians - Lesson Overview</vt:lpstr>
      <vt:lpstr>2 Corinthians - Lesson Overview</vt:lpstr>
      <vt:lpstr>2 Corinthians 8:1-5</vt:lpstr>
      <vt:lpstr>2 Corinthians 8:1-5</vt:lpstr>
      <vt:lpstr>2 Corinthians 8:1-5</vt:lpstr>
      <vt:lpstr>2 Corinthians 8:1-5</vt:lpstr>
      <vt:lpstr>2 Corinthians 8:1-5</vt:lpstr>
      <vt:lpstr>2 Corinthians 8:1-5</vt:lpstr>
      <vt:lpstr>2 Corinthians 8:1-5</vt:lpstr>
      <vt:lpstr>2 Corinthians 8:6-8</vt:lpstr>
      <vt:lpstr>2 Corinthians 8:6-8</vt:lpstr>
      <vt:lpstr>2 Corinthians 8:6-8</vt:lpstr>
      <vt:lpstr>2 Corinthians 8:6-8</vt:lpstr>
      <vt:lpstr>2 Corinthians 8:9</vt:lpstr>
      <vt:lpstr>2 Corinthians 8:9</vt:lpstr>
      <vt:lpstr>2 Corinthians 8:9</vt:lpstr>
      <vt:lpstr>Slide 23</vt:lpstr>
      <vt:lpstr>Application – God Owns It all</vt:lpstr>
      <vt:lpstr>Application – God Owns It all</vt:lpstr>
      <vt:lpstr>Application – God Owns It all</vt:lpstr>
      <vt:lpstr>Application – God Owns It all</vt:lpstr>
      <vt:lpstr>Application – God Owns It all</vt:lpstr>
      <vt:lpstr>Application – God Owns It all</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9563</cp:revision>
  <cp:lastPrinted>2023-05-06T01:46:48Z</cp:lastPrinted>
  <dcterms:created xsi:type="dcterms:W3CDTF">2016-10-08T19:35:00Z</dcterms:created>
  <dcterms:modified xsi:type="dcterms:W3CDTF">2024-05-14T01:55:06Z</dcterms:modified>
</cp:coreProperties>
</file>